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0" r:id="rId2"/>
    <p:sldId id="437" r:id="rId3"/>
    <p:sldId id="422" r:id="rId4"/>
    <p:sldId id="408" r:id="rId5"/>
    <p:sldId id="410" r:id="rId6"/>
    <p:sldId id="412" r:id="rId7"/>
    <p:sldId id="417" r:id="rId8"/>
    <p:sldId id="413" r:id="rId9"/>
    <p:sldId id="414" r:id="rId10"/>
    <p:sldId id="419" r:id="rId11"/>
    <p:sldId id="427" r:id="rId12"/>
    <p:sldId id="438" r:id="rId13"/>
    <p:sldId id="391" r:id="rId14"/>
    <p:sldId id="393" r:id="rId15"/>
    <p:sldId id="424" r:id="rId16"/>
    <p:sldId id="426" r:id="rId17"/>
    <p:sldId id="396" r:id="rId18"/>
    <p:sldId id="382" r:id="rId19"/>
    <p:sldId id="383" r:id="rId20"/>
    <p:sldId id="405" r:id="rId21"/>
    <p:sldId id="384" r:id="rId22"/>
    <p:sldId id="385" r:id="rId23"/>
    <p:sldId id="407" r:id="rId24"/>
    <p:sldId id="432" r:id="rId25"/>
    <p:sldId id="406" r:id="rId26"/>
    <p:sldId id="435" r:id="rId27"/>
  </p:sldIdLst>
  <p:sldSz cx="9144000" cy="6858000" type="screen4x3"/>
  <p:notesSz cx="6794500" cy="9931400"/>
  <p:defaultTextStyle>
    <a:defPPr>
      <a:defRPr lang="nn-NO"/>
    </a:defPPr>
    <a:lvl1pPr algn="l" defTabSz="457200" rtl="0" fontAlgn="base">
      <a:spcBef>
        <a:spcPct val="0"/>
      </a:spcBef>
      <a:spcAft>
        <a:spcPct val="0"/>
      </a:spcAft>
      <a:defRPr kern="1200">
        <a:solidFill>
          <a:schemeClr val="tx1"/>
        </a:solidFill>
        <a:latin typeface="Lucida Grande" pitchFamily="-109" charset="0"/>
        <a:ea typeface="Geneva" pitchFamily="-109" charset="0"/>
        <a:cs typeface="Geneva" pitchFamily="-109" charset="0"/>
      </a:defRPr>
    </a:lvl1pPr>
    <a:lvl2pPr marL="457200" algn="l" defTabSz="457200" rtl="0" fontAlgn="base">
      <a:spcBef>
        <a:spcPct val="0"/>
      </a:spcBef>
      <a:spcAft>
        <a:spcPct val="0"/>
      </a:spcAft>
      <a:defRPr kern="1200">
        <a:solidFill>
          <a:schemeClr val="tx1"/>
        </a:solidFill>
        <a:latin typeface="Lucida Grande" pitchFamily="-109" charset="0"/>
        <a:ea typeface="Geneva" pitchFamily="-109" charset="0"/>
        <a:cs typeface="Geneva" pitchFamily="-109" charset="0"/>
      </a:defRPr>
    </a:lvl2pPr>
    <a:lvl3pPr marL="914400" algn="l" defTabSz="457200" rtl="0" fontAlgn="base">
      <a:spcBef>
        <a:spcPct val="0"/>
      </a:spcBef>
      <a:spcAft>
        <a:spcPct val="0"/>
      </a:spcAft>
      <a:defRPr kern="1200">
        <a:solidFill>
          <a:schemeClr val="tx1"/>
        </a:solidFill>
        <a:latin typeface="Lucida Grande" pitchFamily="-109" charset="0"/>
        <a:ea typeface="Geneva" pitchFamily="-109" charset="0"/>
        <a:cs typeface="Geneva" pitchFamily="-109" charset="0"/>
      </a:defRPr>
    </a:lvl3pPr>
    <a:lvl4pPr marL="1371600" algn="l" defTabSz="457200" rtl="0" fontAlgn="base">
      <a:spcBef>
        <a:spcPct val="0"/>
      </a:spcBef>
      <a:spcAft>
        <a:spcPct val="0"/>
      </a:spcAft>
      <a:defRPr kern="1200">
        <a:solidFill>
          <a:schemeClr val="tx1"/>
        </a:solidFill>
        <a:latin typeface="Lucida Grande" pitchFamily="-109" charset="0"/>
        <a:ea typeface="Geneva" pitchFamily="-109" charset="0"/>
        <a:cs typeface="Geneva" pitchFamily="-109" charset="0"/>
      </a:defRPr>
    </a:lvl4pPr>
    <a:lvl5pPr marL="1828800" algn="l" defTabSz="457200" rtl="0" fontAlgn="base">
      <a:spcBef>
        <a:spcPct val="0"/>
      </a:spcBef>
      <a:spcAft>
        <a:spcPct val="0"/>
      </a:spcAft>
      <a:defRPr kern="1200">
        <a:solidFill>
          <a:schemeClr val="tx1"/>
        </a:solidFill>
        <a:latin typeface="Lucida Grande" pitchFamily="-109" charset="0"/>
        <a:ea typeface="Geneva" pitchFamily="-109" charset="0"/>
        <a:cs typeface="Geneva" pitchFamily="-109" charset="0"/>
      </a:defRPr>
    </a:lvl5pPr>
    <a:lvl6pPr marL="2286000" algn="l" defTabSz="914400" rtl="0" eaLnBrk="1" latinLnBrk="0" hangingPunct="1">
      <a:defRPr kern="1200">
        <a:solidFill>
          <a:schemeClr val="tx1"/>
        </a:solidFill>
        <a:latin typeface="Lucida Grande" pitchFamily="-109" charset="0"/>
        <a:ea typeface="Geneva" pitchFamily="-109" charset="0"/>
        <a:cs typeface="Geneva" pitchFamily="-109" charset="0"/>
      </a:defRPr>
    </a:lvl6pPr>
    <a:lvl7pPr marL="2743200" algn="l" defTabSz="914400" rtl="0" eaLnBrk="1" latinLnBrk="0" hangingPunct="1">
      <a:defRPr kern="1200">
        <a:solidFill>
          <a:schemeClr val="tx1"/>
        </a:solidFill>
        <a:latin typeface="Lucida Grande" pitchFamily="-109" charset="0"/>
        <a:ea typeface="Geneva" pitchFamily="-109" charset="0"/>
        <a:cs typeface="Geneva" pitchFamily="-109" charset="0"/>
      </a:defRPr>
    </a:lvl7pPr>
    <a:lvl8pPr marL="3200400" algn="l" defTabSz="914400" rtl="0" eaLnBrk="1" latinLnBrk="0" hangingPunct="1">
      <a:defRPr kern="1200">
        <a:solidFill>
          <a:schemeClr val="tx1"/>
        </a:solidFill>
        <a:latin typeface="Lucida Grande" pitchFamily="-109" charset="0"/>
        <a:ea typeface="Geneva" pitchFamily="-109" charset="0"/>
        <a:cs typeface="Geneva" pitchFamily="-109" charset="0"/>
      </a:defRPr>
    </a:lvl8pPr>
    <a:lvl9pPr marL="3657600" algn="l" defTabSz="914400" rtl="0" eaLnBrk="1" latinLnBrk="0" hangingPunct="1">
      <a:defRPr kern="1200">
        <a:solidFill>
          <a:schemeClr val="tx1"/>
        </a:solidFill>
        <a:latin typeface="Lucida Grande" pitchFamily="-109" charset="0"/>
        <a:ea typeface="Geneva" pitchFamily="-109" charset="0"/>
        <a:cs typeface="Geneva" pitchFamily="-109"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94690" autoAdjust="0"/>
  </p:normalViewPr>
  <p:slideViewPr>
    <p:cSldViewPr snapToObjects="1">
      <p:cViewPr varScale="1">
        <p:scale>
          <a:sx n="81" d="100"/>
          <a:sy n="81" d="100"/>
        </p:scale>
        <p:origin x="389" y="48"/>
      </p:cViewPr>
      <p:guideLst>
        <p:guide orient="horz" pos="2160"/>
        <p:guide pos="2880"/>
      </p:guideLst>
    </p:cSldViewPr>
  </p:slideViewPr>
  <p:outlineViewPr>
    <p:cViewPr>
      <p:scale>
        <a:sx n="33" d="100"/>
        <a:sy n="33" d="100"/>
      </p:scale>
      <p:origin x="0" y="2982"/>
    </p:cViewPr>
  </p:outlineViewPr>
  <p:notesTextViewPr>
    <p:cViewPr>
      <p:scale>
        <a:sx n="100" d="100"/>
        <a:sy n="100" d="100"/>
      </p:scale>
      <p:origin x="0" y="0"/>
    </p:cViewPr>
  </p:notesTextViewPr>
  <p:sorterViewPr>
    <p:cViewPr>
      <p:scale>
        <a:sx n="100" d="100"/>
        <a:sy n="100" d="100"/>
      </p:scale>
      <p:origin x="0" y="-33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2AA8C2-221C-48F6-9FC6-EBF940CCD6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A8AFA1B-CB85-4A75-B23F-5678BB33C17C}">
      <dgm:prSet/>
      <dgm:spPr>
        <a:solidFill>
          <a:srgbClr val="0070C0"/>
        </a:solidFill>
      </dgm:spPr>
      <dgm:t>
        <a:bodyPr/>
        <a:lstStyle/>
        <a:p>
          <a:pPr rtl="0"/>
          <a:r>
            <a:rPr lang="en-GB" b="1" dirty="0" smtClean="0"/>
            <a:t>EU daily limit value     = 50 µg/m</a:t>
          </a:r>
          <a:r>
            <a:rPr lang="en-GB" b="1" baseline="30000" dirty="0" smtClean="0"/>
            <a:t>3</a:t>
          </a:r>
          <a:r>
            <a:rPr lang="en-GB" b="1" dirty="0" smtClean="0"/>
            <a:t> </a:t>
          </a:r>
        </a:p>
        <a:p>
          <a:pPr rtl="0"/>
          <a:r>
            <a:rPr lang="en-GB" b="1" dirty="0" smtClean="0"/>
            <a:t>			(35 days allowed) </a:t>
          </a:r>
          <a:r>
            <a:rPr lang="en-GB" b="1" dirty="0" smtClean="0">
              <a:sym typeface="Wingdings" panose="05000000000000000000" pitchFamily="2" charset="2"/>
            </a:rPr>
            <a:t></a:t>
          </a:r>
          <a:r>
            <a:rPr lang="en-GB" b="1" dirty="0" smtClean="0"/>
            <a:t> P90.4</a:t>
          </a:r>
          <a:endParaRPr lang="en-GB" dirty="0"/>
        </a:p>
      </dgm:t>
    </dgm:pt>
    <dgm:pt modelId="{B0485C20-F753-43B0-9F0B-019A67A732CC}" type="parTrans" cxnId="{08FEBA95-6305-42C4-86B7-E30F883A6D7F}">
      <dgm:prSet/>
      <dgm:spPr/>
      <dgm:t>
        <a:bodyPr/>
        <a:lstStyle/>
        <a:p>
          <a:endParaRPr lang="en-GB"/>
        </a:p>
      </dgm:t>
    </dgm:pt>
    <dgm:pt modelId="{BDE1CFF5-AFA1-4466-A19B-F0824DE60FC8}" type="sibTrans" cxnId="{08FEBA95-6305-42C4-86B7-E30F883A6D7F}">
      <dgm:prSet/>
      <dgm:spPr/>
      <dgm:t>
        <a:bodyPr/>
        <a:lstStyle/>
        <a:p>
          <a:endParaRPr lang="en-GB"/>
        </a:p>
      </dgm:t>
    </dgm:pt>
    <dgm:pt modelId="{C8E841A0-6C32-425B-BEF7-5A889B35CA41}">
      <dgm:prSet/>
      <dgm:spPr>
        <a:solidFill>
          <a:srgbClr val="0070C0"/>
        </a:solidFill>
      </dgm:spPr>
      <dgm:t>
        <a:bodyPr/>
        <a:lstStyle/>
        <a:p>
          <a:pPr rtl="0"/>
          <a:r>
            <a:rPr lang="en-GB" b="1" dirty="0" smtClean="0"/>
            <a:t>EU annual limit value = 40 µg/m</a:t>
          </a:r>
          <a:r>
            <a:rPr lang="en-GB" b="1" baseline="30000" dirty="0" smtClean="0"/>
            <a:t>3</a:t>
          </a:r>
          <a:endParaRPr lang="en-GB" dirty="0"/>
        </a:p>
      </dgm:t>
    </dgm:pt>
    <dgm:pt modelId="{44D60C32-4D75-4149-845B-382A0A313445}" type="parTrans" cxnId="{DA8B6816-25BD-4FA4-95EA-E4A88543EC2B}">
      <dgm:prSet/>
      <dgm:spPr/>
      <dgm:t>
        <a:bodyPr/>
        <a:lstStyle/>
        <a:p>
          <a:endParaRPr lang="en-GB"/>
        </a:p>
      </dgm:t>
    </dgm:pt>
    <dgm:pt modelId="{4AAB9456-8B27-48B5-8426-3A9B99D1086E}" type="sibTrans" cxnId="{DA8B6816-25BD-4FA4-95EA-E4A88543EC2B}">
      <dgm:prSet/>
      <dgm:spPr/>
      <dgm:t>
        <a:bodyPr/>
        <a:lstStyle/>
        <a:p>
          <a:endParaRPr lang="en-GB"/>
        </a:p>
      </dgm:t>
    </dgm:pt>
    <dgm:pt modelId="{FB0C036C-7BA8-4A7C-92CC-11ED1F766E6E}">
      <dgm:prSet/>
      <dgm:spPr>
        <a:solidFill>
          <a:srgbClr val="0070C0"/>
        </a:solidFill>
      </dgm:spPr>
      <dgm:t>
        <a:bodyPr/>
        <a:lstStyle/>
        <a:p>
          <a:pPr rtl="0"/>
          <a:r>
            <a:rPr lang="en-GB" b="1" dirty="0" smtClean="0"/>
            <a:t>WHO daily guideline  = 50 µg/m</a:t>
          </a:r>
          <a:r>
            <a:rPr lang="en-GB" b="1" baseline="30000" dirty="0" smtClean="0"/>
            <a:t>3</a:t>
          </a:r>
          <a:r>
            <a:rPr lang="en-GB" b="1" dirty="0" smtClean="0"/>
            <a:t> (3 days allowed)</a:t>
          </a:r>
          <a:endParaRPr lang="en-GB" dirty="0"/>
        </a:p>
      </dgm:t>
    </dgm:pt>
    <dgm:pt modelId="{215DAA50-FAA6-4EE0-8042-618F49E9C266}" type="parTrans" cxnId="{A964A9F2-1EDE-42D0-B5FB-6578DA8A1358}">
      <dgm:prSet/>
      <dgm:spPr/>
      <dgm:t>
        <a:bodyPr/>
        <a:lstStyle/>
        <a:p>
          <a:endParaRPr lang="en-GB"/>
        </a:p>
      </dgm:t>
    </dgm:pt>
    <dgm:pt modelId="{E14EC709-CAC7-4E69-A99F-102C9AC03CE7}" type="sibTrans" cxnId="{A964A9F2-1EDE-42D0-B5FB-6578DA8A1358}">
      <dgm:prSet/>
      <dgm:spPr/>
      <dgm:t>
        <a:bodyPr/>
        <a:lstStyle/>
        <a:p>
          <a:endParaRPr lang="en-GB"/>
        </a:p>
      </dgm:t>
    </dgm:pt>
    <dgm:pt modelId="{E08CE09B-005D-4A38-8059-176A3E266C9B}">
      <dgm:prSet/>
      <dgm:spPr>
        <a:solidFill>
          <a:srgbClr val="0070C0"/>
        </a:solidFill>
      </dgm:spPr>
      <dgm:t>
        <a:bodyPr/>
        <a:lstStyle/>
        <a:p>
          <a:pPr rtl="0"/>
          <a:r>
            <a:rPr lang="en-GB" b="1" dirty="0" smtClean="0"/>
            <a:t>WHO annual guideline = 20 µg/m</a:t>
          </a:r>
          <a:r>
            <a:rPr lang="en-GB" b="1" baseline="30000" dirty="0" smtClean="0"/>
            <a:t>3</a:t>
          </a:r>
          <a:endParaRPr lang="en-GB" dirty="0"/>
        </a:p>
      </dgm:t>
    </dgm:pt>
    <dgm:pt modelId="{BE0F733D-AE52-4C26-9049-0D77A9E2559D}" type="parTrans" cxnId="{07E14F80-95C8-4BDD-90EF-8983870B2A7A}">
      <dgm:prSet/>
      <dgm:spPr/>
      <dgm:t>
        <a:bodyPr/>
        <a:lstStyle/>
        <a:p>
          <a:endParaRPr lang="en-GB"/>
        </a:p>
      </dgm:t>
    </dgm:pt>
    <dgm:pt modelId="{CB18789C-3447-47A7-9456-B21957FE31AB}" type="sibTrans" cxnId="{07E14F80-95C8-4BDD-90EF-8983870B2A7A}">
      <dgm:prSet/>
      <dgm:spPr/>
      <dgm:t>
        <a:bodyPr/>
        <a:lstStyle/>
        <a:p>
          <a:endParaRPr lang="en-GB"/>
        </a:p>
      </dgm:t>
    </dgm:pt>
    <dgm:pt modelId="{29033C0C-5E3A-46B5-92D5-9F9048ABC45B}" type="pres">
      <dgm:prSet presAssocID="{352AA8C2-221C-48F6-9FC6-EBF940CCD648}" presName="linear" presStyleCnt="0">
        <dgm:presLayoutVars>
          <dgm:animLvl val="lvl"/>
          <dgm:resizeHandles val="exact"/>
        </dgm:presLayoutVars>
      </dgm:prSet>
      <dgm:spPr/>
      <dgm:t>
        <a:bodyPr/>
        <a:lstStyle/>
        <a:p>
          <a:endParaRPr lang="en-GB"/>
        </a:p>
      </dgm:t>
    </dgm:pt>
    <dgm:pt modelId="{AAEC7307-C158-4DCF-A5C9-37536768AB38}" type="pres">
      <dgm:prSet presAssocID="{BA8AFA1B-CB85-4A75-B23F-5678BB33C17C}" presName="parentText" presStyleLbl="node1" presStyleIdx="0" presStyleCnt="4" custLinFactNeighborX="254">
        <dgm:presLayoutVars>
          <dgm:chMax val="0"/>
          <dgm:bulletEnabled val="1"/>
        </dgm:presLayoutVars>
      </dgm:prSet>
      <dgm:spPr/>
      <dgm:t>
        <a:bodyPr/>
        <a:lstStyle/>
        <a:p>
          <a:endParaRPr lang="en-GB"/>
        </a:p>
      </dgm:t>
    </dgm:pt>
    <dgm:pt modelId="{E4AA262C-D291-49E3-ABC7-23697F372449}" type="pres">
      <dgm:prSet presAssocID="{BDE1CFF5-AFA1-4466-A19B-F0824DE60FC8}" presName="spacer" presStyleCnt="0"/>
      <dgm:spPr/>
    </dgm:pt>
    <dgm:pt modelId="{89943E2D-3C04-4CA1-ADAE-7BE011C02DD4}" type="pres">
      <dgm:prSet presAssocID="{C8E841A0-6C32-425B-BEF7-5A889B35CA41}" presName="parentText" presStyleLbl="node1" presStyleIdx="1" presStyleCnt="4">
        <dgm:presLayoutVars>
          <dgm:chMax val="0"/>
          <dgm:bulletEnabled val="1"/>
        </dgm:presLayoutVars>
      </dgm:prSet>
      <dgm:spPr/>
      <dgm:t>
        <a:bodyPr/>
        <a:lstStyle/>
        <a:p>
          <a:endParaRPr lang="en-GB"/>
        </a:p>
      </dgm:t>
    </dgm:pt>
    <dgm:pt modelId="{EBABD606-090F-4D80-828B-E84C7B7323A3}" type="pres">
      <dgm:prSet presAssocID="{4AAB9456-8B27-48B5-8426-3A9B99D1086E}" presName="spacer" presStyleCnt="0"/>
      <dgm:spPr/>
    </dgm:pt>
    <dgm:pt modelId="{F4841E3A-2F93-48D6-941D-3246AD99E95D}" type="pres">
      <dgm:prSet presAssocID="{FB0C036C-7BA8-4A7C-92CC-11ED1F766E6E}" presName="parentText" presStyleLbl="node1" presStyleIdx="2" presStyleCnt="4">
        <dgm:presLayoutVars>
          <dgm:chMax val="0"/>
          <dgm:bulletEnabled val="1"/>
        </dgm:presLayoutVars>
      </dgm:prSet>
      <dgm:spPr/>
      <dgm:t>
        <a:bodyPr/>
        <a:lstStyle/>
        <a:p>
          <a:endParaRPr lang="en-GB"/>
        </a:p>
      </dgm:t>
    </dgm:pt>
    <dgm:pt modelId="{28CF3E57-F7CF-44F9-BE1D-67932F809A9D}" type="pres">
      <dgm:prSet presAssocID="{E14EC709-CAC7-4E69-A99F-102C9AC03CE7}" presName="spacer" presStyleCnt="0"/>
      <dgm:spPr/>
    </dgm:pt>
    <dgm:pt modelId="{04344C4E-0495-43D6-B8ED-5B071B8C3C93}" type="pres">
      <dgm:prSet presAssocID="{E08CE09B-005D-4A38-8059-176A3E266C9B}" presName="parentText" presStyleLbl="node1" presStyleIdx="3" presStyleCnt="4">
        <dgm:presLayoutVars>
          <dgm:chMax val="0"/>
          <dgm:bulletEnabled val="1"/>
        </dgm:presLayoutVars>
      </dgm:prSet>
      <dgm:spPr/>
      <dgm:t>
        <a:bodyPr/>
        <a:lstStyle/>
        <a:p>
          <a:endParaRPr lang="en-GB"/>
        </a:p>
      </dgm:t>
    </dgm:pt>
  </dgm:ptLst>
  <dgm:cxnLst>
    <dgm:cxn modelId="{DA8B6816-25BD-4FA4-95EA-E4A88543EC2B}" srcId="{352AA8C2-221C-48F6-9FC6-EBF940CCD648}" destId="{C8E841A0-6C32-425B-BEF7-5A889B35CA41}" srcOrd="1" destOrd="0" parTransId="{44D60C32-4D75-4149-845B-382A0A313445}" sibTransId="{4AAB9456-8B27-48B5-8426-3A9B99D1086E}"/>
    <dgm:cxn modelId="{5493F7C1-C706-4BB5-B63A-7F3520365C5B}" type="presOf" srcId="{FB0C036C-7BA8-4A7C-92CC-11ED1F766E6E}" destId="{F4841E3A-2F93-48D6-941D-3246AD99E95D}" srcOrd="0" destOrd="0" presId="urn:microsoft.com/office/officeart/2005/8/layout/vList2"/>
    <dgm:cxn modelId="{D4C3311D-AC33-4292-8EF9-0DC2178510BC}" type="presOf" srcId="{C8E841A0-6C32-425B-BEF7-5A889B35CA41}" destId="{89943E2D-3C04-4CA1-ADAE-7BE011C02DD4}" srcOrd="0" destOrd="0" presId="urn:microsoft.com/office/officeart/2005/8/layout/vList2"/>
    <dgm:cxn modelId="{31A2CCFF-ECBA-46CD-ADC3-0E31E44BC8EE}" type="presOf" srcId="{E08CE09B-005D-4A38-8059-176A3E266C9B}" destId="{04344C4E-0495-43D6-B8ED-5B071B8C3C93}" srcOrd="0" destOrd="0" presId="urn:microsoft.com/office/officeart/2005/8/layout/vList2"/>
    <dgm:cxn modelId="{3FDB4B3B-63EF-4F97-B7C0-2B6F600475BC}" type="presOf" srcId="{352AA8C2-221C-48F6-9FC6-EBF940CCD648}" destId="{29033C0C-5E3A-46B5-92D5-9F9048ABC45B}" srcOrd="0" destOrd="0" presId="urn:microsoft.com/office/officeart/2005/8/layout/vList2"/>
    <dgm:cxn modelId="{81D545A9-571E-4BF3-8E01-98AD1FD9F463}" type="presOf" srcId="{BA8AFA1B-CB85-4A75-B23F-5678BB33C17C}" destId="{AAEC7307-C158-4DCF-A5C9-37536768AB38}" srcOrd="0" destOrd="0" presId="urn:microsoft.com/office/officeart/2005/8/layout/vList2"/>
    <dgm:cxn modelId="{A964A9F2-1EDE-42D0-B5FB-6578DA8A1358}" srcId="{352AA8C2-221C-48F6-9FC6-EBF940CCD648}" destId="{FB0C036C-7BA8-4A7C-92CC-11ED1F766E6E}" srcOrd="2" destOrd="0" parTransId="{215DAA50-FAA6-4EE0-8042-618F49E9C266}" sibTransId="{E14EC709-CAC7-4E69-A99F-102C9AC03CE7}"/>
    <dgm:cxn modelId="{07E14F80-95C8-4BDD-90EF-8983870B2A7A}" srcId="{352AA8C2-221C-48F6-9FC6-EBF940CCD648}" destId="{E08CE09B-005D-4A38-8059-176A3E266C9B}" srcOrd="3" destOrd="0" parTransId="{BE0F733D-AE52-4C26-9049-0D77A9E2559D}" sibTransId="{CB18789C-3447-47A7-9456-B21957FE31AB}"/>
    <dgm:cxn modelId="{08FEBA95-6305-42C4-86B7-E30F883A6D7F}" srcId="{352AA8C2-221C-48F6-9FC6-EBF940CCD648}" destId="{BA8AFA1B-CB85-4A75-B23F-5678BB33C17C}" srcOrd="0" destOrd="0" parTransId="{B0485C20-F753-43B0-9F0B-019A67A732CC}" sibTransId="{BDE1CFF5-AFA1-4466-A19B-F0824DE60FC8}"/>
    <dgm:cxn modelId="{D48490FA-D996-4CDD-B4AE-DA6F3BB0742F}" type="presParOf" srcId="{29033C0C-5E3A-46B5-92D5-9F9048ABC45B}" destId="{AAEC7307-C158-4DCF-A5C9-37536768AB38}" srcOrd="0" destOrd="0" presId="urn:microsoft.com/office/officeart/2005/8/layout/vList2"/>
    <dgm:cxn modelId="{03B1039E-E384-4245-B495-82C8FB547E80}" type="presParOf" srcId="{29033C0C-5E3A-46B5-92D5-9F9048ABC45B}" destId="{E4AA262C-D291-49E3-ABC7-23697F372449}" srcOrd="1" destOrd="0" presId="urn:microsoft.com/office/officeart/2005/8/layout/vList2"/>
    <dgm:cxn modelId="{C26B476E-206C-44FD-9871-1284E6946C85}" type="presParOf" srcId="{29033C0C-5E3A-46B5-92D5-9F9048ABC45B}" destId="{89943E2D-3C04-4CA1-ADAE-7BE011C02DD4}" srcOrd="2" destOrd="0" presId="urn:microsoft.com/office/officeart/2005/8/layout/vList2"/>
    <dgm:cxn modelId="{3EB9D193-7710-4DE1-87F8-999AAF645D39}" type="presParOf" srcId="{29033C0C-5E3A-46B5-92D5-9F9048ABC45B}" destId="{EBABD606-090F-4D80-828B-E84C7B7323A3}" srcOrd="3" destOrd="0" presId="urn:microsoft.com/office/officeart/2005/8/layout/vList2"/>
    <dgm:cxn modelId="{6D32680D-FB01-420A-B7CA-E0E1BDE9DF23}" type="presParOf" srcId="{29033C0C-5E3A-46B5-92D5-9F9048ABC45B}" destId="{F4841E3A-2F93-48D6-941D-3246AD99E95D}" srcOrd="4" destOrd="0" presId="urn:microsoft.com/office/officeart/2005/8/layout/vList2"/>
    <dgm:cxn modelId="{A14BF2F8-1460-4278-A8EF-9A50CF4DDE7C}" type="presParOf" srcId="{29033C0C-5E3A-46B5-92D5-9F9048ABC45B}" destId="{28CF3E57-F7CF-44F9-BE1D-67932F809A9D}" srcOrd="5" destOrd="0" presId="urn:microsoft.com/office/officeart/2005/8/layout/vList2"/>
    <dgm:cxn modelId="{085DE7CA-1311-40E7-BEC6-EA52134E7221}" type="presParOf" srcId="{29033C0C-5E3A-46B5-92D5-9F9048ABC45B}" destId="{04344C4E-0495-43D6-B8ED-5B071B8C3C9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70517-92ED-4A3D-A8EA-F4F5728D14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765AC7ED-0971-47DA-A269-6C3E5063A3AF}">
      <dgm:prSet/>
      <dgm:spPr/>
      <dgm:t>
        <a:bodyPr/>
        <a:lstStyle/>
        <a:p>
          <a:pPr rtl="0"/>
          <a:r>
            <a:rPr lang="en-GB" b="1" dirty="0" smtClean="0"/>
            <a:t>EU target value = 25 µg/m</a:t>
          </a:r>
          <a:r>
            <a:rPr lang="en-GB" b="1" baseline="30000" dirty="0" smtClean="0"/>
            <a:t>3</a:t>
          </a:r>
          <a:endParaRPr lang="en-GB" dirty="0"/>
        </a:p>
      </dgm:t>
    </dgm:pt>
    <dgm:pt modelId="{9E5343BD-C6D7-4815-86A3-C34940816C17}" type="parTrans" cxnId="{374D3736-6D56-44F1-8890-4E02CE55BAC8}">
      <dgm:prSet/>
      <dgm:spPr/>
      <dgm:t>
        <a:bodyPr/>
        <a:lstStyle/>
        <a:p>
          <a:endParaRPr lang="en-GB"/>
        </a:p>
      </dgm:t>
    </dgm:pt>
    <dgm:pt modelId="{109665A6-F531-4821-B124-EFEDD42166F9}" type="sibTrans" cxnId="{374D3736-6D56-44F1-8890-4E02CE55BAC8}">
      <dgm:prSet/>
      <dgm:spPr/>
      <dgm:t>
        <a:bodyPr/>
        <a:lstStyle/>
        <a:p>
          <a:endParaRPr lang="en-GB"/>
        </a:p>
      </dgm:t>
    </dgm:pt>
    <dgm:pt modelId="{5C24B561-31F1-4075-AFF6-7978A4E44ED3}">
      <dgm:prSet/>
      <dgm:spPr/>
      <dgm:t>
        <a:bodyPr/>
        <a:lstStyle/>
        <a:p>
          <a:pPr rtl="0"/>
          <a:r>
            <a:rPr lang="en-GB" b="1" dirty="0" smtClean="0"/>
            <a:t>WHO guideline = 10 µg/m</a:t>
          </a:r>
          <a:r>
            <a:rPr lang="en-GB" b="1" baseline="30000" dirty="0" smtClean="0"/>
            <a:t>3</a:t>
          </a:r>
          <a:endParaRPr lang="en-GB" dirty="0"/>
        </a:p>
      </dgm:t>
    </dgm:pt>
    <dgm:pt modelId="{B60D0A82-FAAB-4C73-BF91-1D954E38607E}" type="parTrans" cxnId="{9902D665-0FAB-4B8D-97D7-B53A1A54D56B}">
      <dgm:prSet/>
      <dgm:spPr/>
      <dgm:t>
        <a:bodyPr/>
        <a:lstStyle/>
        <a:p>
          <a:endParaRPr lang="en-GB"/>
        </a:p>
      </dgm:t>
    </dgm:pt>
    <dgm:pt modelId="{0F3BE583-0D83-4F39-A11B-CF947A4A0CD4}" type="sibTrans" cxnId="{9902D665-0FAB-4B8D-97D7-B53A1A54D56B}">
      <dgm:prSet/>
      <dgm:spPr/>
      <dgm:t>
        <a:bodyPr/>
        <a:lstStyle/>
        <a:p>
          <a:endParaRPr lang="en-GB"/>
        </a:p>
      </dgm:t>
    </dgm:pt>
    <dgm:pt modelId="{96E6E525-274C-423B-9A9E-06C18F1E2474}" type="pres">
      <dgm:prSet presAssocID="{66570517-92ED-4A3D-A8EA-F4F5728D141B}" presName="linear" presStyleCnt="0">
        <dgm:presLayoutVars>
          <dgm:animLvl val="lvl"/>
          <dgm:resizeHandles val="exact"/>
        </dgm:presLayoutVars>
      </dgm:prSet>
      <dgm:spPr/>
      <dgm:t>
        <a:bodyPr/>
        <a:lstStyle/>
        <a:p>
          <a:endParaRPr lang="en-GB"/>
        </a:p>
      </dgm:t>
    </dgm:pt>
    <dgm:pt modelId="{D9712037-9689-418A-BF6C-8EE3E16E8835}" type="pres">
      <dgm:prSet presAssocID="{765AC7ED-0971-47DA-A269-6C3E5063A3AF}" presName="parentText" presStyleLbl="node1" presStyleIdx="0" presStyleCnt="2">
        <dgm:presLayoutVars>
          <dgm:chMax val="0"/>
          <dgm:bulletEnabled val="1"/>
        </dgm:presLayoutVars>
      </dgm:prSet>
      <dgm:spPr/>
      <dgm:t>
        <a:bodyPr/>
        <a:lstStyle/>
        <a:p>
          <a:endParaRPr lang="en-GB"/>
        </a:p>
      </dgm:t>
    </dgm:pt>
    <dgm:pt modelId="{236A708F-859B-4597-8509-F6D24E42C106}" type="pres">
      <dgm:prSet presAssocID="{109665A6-F531-4821-B124-EFEDD42166F9}" presName="spacer" presStyleCnt="0"/>
      <dgm:spPr/>
    </dgm:pt>
    <dgm:pt modelId="{DD1C8D0D-39BB-464D-939E-D8873CFCE580}" type="pres">
      <dgm:prSet presAssocID="{5C24B561-31F1-4075-AFF6-7978A4E44ED3}" presName="parentText" presStyleLbl="node1" presStyleIdx="1" presStyleCnt="2">
        <dgm:presLayoutVars>
          <dgm:chMax val="0"/>
          <dgm:bulletEnabled val="1"/>
        </dgm:presLayoutVars>
      </dgm:prSet>
      <dgm:spPr/>
      <dgm:t>
        <a:bodyPr/>
        <a:lstStyle/>
        <a:p>
          <a:endParaRPr lang="en-GB"/>
        </a:p>
      </dgm:t>
    </dgm:pt>
  </dgm:ptLst>
  <dgm:cxnLst>
    <dgm:cxn modelId="{374D3736-6D56-44F1-8890-4E02CE55BAC8}" srcId="{66570517-92ED-4A3D-A8EA-F4F5728D141B}" destId="{765AC7ED-0971-47DA-A269-6C3E5063A3AF}" srcOrd="0" destOrd="0" parTransId="{9E5343BD-C6D7-4815-86A3-C34940816C17}" sibTransId="{109665A6-F531-4821-B124-EFEDD42166F9}"/>
    <dgm:cxn modelId="{9902D665-0FAB-4B8D-97D7-B53A1A54D56B}" srcId="{66570517-92ED-4A3D-A8EA-F4F5728D141B}" destId="{5C24B561-31F1-4075-AFF6-7978A4E44ED3}" srcOrd="1" destOrd="0" parTransId="{B60D0A82-FAAB-4C73-BF91-1D954E38607E}" sibTransId="{0F3BE583-0D83-4F39-A11B-CF947A4A0CD4}"/>
    <dgm:cxn modelId="{BA61052B-760E-4690-A2C9-64A5ECC35432}" type="presOf" srcId="{5C24B561-31F1-4075-AFF6-7978A4E44ED3}" destId="{DD1C8D0D-39BB-464D-939E-D8873CFCE580}" srcOrd="0" destOrd="0" presId="urn:microsoft.com/office/officeart/2005/8/layout/vList2"/>
    <dgm:cxn modelId="{19D8A6B0-05AD-4B53-9AC5-9336F3F4C47A}" type="presOf" srcId="{66570517-92ED-4A3D-A8EA-F4F5728D141B}" destId="{96E6E525-274C-423B-9A9E-06C18F1E2474}" srcOrd="0" destOrd="0" presId="urn:microsoft.com/office/officeart/2005/8/layout/vList2"/>
    <dgm:cxn modelId="{337B36F8-4A97-4172-BEBE-C1A7C320AD93}" type="presOf" srcId="{765AC7ED-0971-47DA-A269-6C3E5063A3AF}" destId="{D9712037-9689-418A-BF6C-8EE3E16E8835}" srcOrd="0" destOrd="0" presId="urn:microsoft.com/office/officeart/2005/8/layout/vList2"/>
    <dgm:cxn modelId="{4C4CBFFC-4F76-42A9-9C2E-14CA2D5C20AB}" type="presParOf" srcId="{96E6E525-274C-423B-9A9E-06C18F1E2474}" destId="{D9712037-9689-418A-BF6C-8EE3E16E8835}" srcOrd="0" destOrd="0" presId="urn:microsoft.com/office/officeart/2005/8/layout/vList2"/>
    <dgm:cxn modelId="{768F7917-73B7-4156-A71D-2095DB1B80AE}" type="presParOf" srcId="{96E6E525-274C-423B-9A9E-06C18F1E2474}" destId="{236A708F-859B-4597-8509-F6D24E42C106}" srcOrd="1" destOrd="0" presId="urn:microsoft.com/office/officeart/2005/8/layout/vList2"/>
    <dgm:cxn modelId="{32869B4C-B177-44D9-824F-98DF7D0936B3}" type="presParOf" srcId="{96E6E525-274C-423B-9A9E-06C18F1E2474}" destId="{DD1C8D0D-39BB-464D-939E-D8873CFCE58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3C4CFC-4062-4E14-B0AD-098C66F351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6F67EC3-022C-4EE2-BA2E-76F08BB18CD4}">
      <dgm:prSet/>
      <dgm:spPr/>
      <dgm:t>
        <a:bodyPr/>
        <a:lstStyle/>
        <a:p>
          <a:pPr rtl="0"/>
          <a:r>
            <a:rPr lang="en-GB" b="1" dirty="0" smtClean="0"/>
            <a:t>EU annual limit value &amp; WHO guideline = 40 µg/m</a:t>
          </a:r>
          <a:r>
            <a:rPr lang="en-GB" b="1" baseline="30000" dirty="0" smtClean="0"/>
            <a:t>3 </a:t>
          </a:r>
          <a:endParaRPr lang="en-GB" dirty="0"/>
        </a:p>
      </dgm:t>
    </dgm:pt>
    <dgm:pt modelId="{13757955-5B48-4EE8-8B09-846E4420D62F}" type="parTrans" cxnId="{396C4E88-B640-49A5-8D08-A6622CBBE73C}">
      <dgm:prSet/>
      <dgm:spPr/>
      <dgm:t>
        <a:bodyPr/>
        <a:lstStyle/>
        <a:p>
          <a:endParaRPr lang="en-GB"/>
        </a:p>
      </dgm:t>
    </dgm:pt>
    <dgm:pt modelId="{AA6C2B17-9A40-4AB3-8A55-6460871C88E3}" type="sibTrans" cxnId="{396C4E88-B640-49A5-8D08-A6622CBBE73C}">
      <dgm:prSet/>
      <dgm:spPr/>
      <dgm:t>
        <a:bodyPr/>
        <a:lstStyle/>
        <a:p>
          <a:endParaRPr lang="en-GB"/>
        </a:p>
      </dgm:t>
    </dgm:pt>
    <dgm:pt modelId="{D038C519-0566-49BF-83C8-36EA511819B5}">
      <dgm:prSet/>
      <dgm:spPr/>
      <dgm:t>
        <a:bodyPr/>
        <a:lstStyle/>
        <a:p>
          <a:pPr rtl="0"/>
          <a:r>
            <a:rPr lang="en-GB" b="1" dirty="0" smtClean="0"/>
            <a:t>In red and dark red: above EU limit value</a:t>
          </a:r>
          <a:endParaRPr lang="en-GB" dirty="0"/>
        </a:p>
      </dgm:t>
    </dgm:pt>
    <dgm:pt modelId="{265A046F-70F2-4199-8CDD-11D16A6BFCE1}" type="parTrans" cxnId="{9E3CBEFA-6BC7-4F14-B2DB-9E1DDF481A42}">
      <dgm:prSet/>
      <dgm:spPr/>
      <dgm:t>
        <a:bodyPr/>
        <a:lstStyle/>
        <a:p>
          <a:endParaRPr lang="en-GB"/>
        </a:p>
      </dgm:t>
    </dgm:pt>
    <dgm:pt modelId="{BB886AF8-5121-476E-9B61-251416B5E5C2}" type="sibTrans" cxnId="{9E3CBEFA-6BC7-4F14-B2DB-9E1DDF481A42}">
      <dgm:prSet/>
      <dgm:spPr/>
      <dgm:t>
        <a:bodyPr/>
        <a:lstStyle/>
        <a:p>
          <a:endParaRPr lang="en-GB"/>
        </a:p>
      </dgm:t>
    </dgm:pt>
    <dgm:pt modelId="{B2C9A781-BAAF-496C-A79E-BE64CA2CC2EE}" type="pres">
      <dgm:prSet presAssocID="{553C4CFC-4062-4E14-B0AD-098C66F3513B}" presName="linear" presStyleCnt="0">
        <dgm:presLayoutVars>
          <dgm:animLvl val="lvl"/>
          <dgm:resizeHandles val="exact"/>
        </dgm:presLayoutVars>
      </dgm:prSet>
      <dgm:spPr/>
      <dgm:t>
        <a:bodyPr/>
        <a:lstStyle/>
        <a:p>
          <a:endParaRPr lang="en-GB"/>
        </a:p>
      </dgm:t>
    </dgm:pt>
    <dgm:pt modelId="{AAEF55F8-73A8-4E1C-AF58-B0B037D3B3A6}" type="pres">
      <dgm:prSet presAssocID="{16F67EC3-022C-4EE2-BA2E-76F08BB18CD4}" presName="parentText" presStyleLbl="node1" presStyleIdx="0" presStyleCnt="2">
        <dgm:presLayoutVars>
          <dgm:chMax val="0"/>
          <dgm:bulletEnabled val="1"/>
        </dgm:presLayoutVars>
      </dgm:prSet>
      <dgm:spPr/>
      <dgm:t>
        <a:bodyPr/>
        <a:lstStyle/>
        <a:p>
          <a:endParaRPr lang="en-GB"/>
        </a:p>
      </dgm:t>
    </dgm:pt>
    <dgm:pt modelId="{9C37F5E3-35F3-46DF-BEB0-6E70FE46DB88}" type="pres">
      <dgm:prSet presAssocID="{AA6C2B17-9A40-4AB3-8A55-6460871C88E3}" presName="spacer" presStyleCnt="0"/>
      <dgm:spPr/>
    </dgm:pt>
    <dgm:pt modelId="{16A55B91-70BC-4114-A7C8-1E54734AFA6F}" type="pres">
      <dgm:prSet presAssocID="{D038C519-0566-49BF-83C8-36EA511819B5}" presName="parentText" presStyleLbl="node1" presStyleIdx="1" presStyleCnt="2">
        <dgm:presLayoutVars>
          <dgm:chMax val="0"/>
          <dgm:bulletEnabled val="1"/>
        </dgm:presLayoutVars>
      </dgm:prSet>
      <dgm:spPr/>
      <dgm:t>
        <a:bodyPr/>
        <a:lstStyle/>
        <a:p>
          <a:endParaRPr lang="en-GB"/>
        </a:p>
      </dgm:t>
    </dgm:pt>
  </dgm:ptLst>
  <dgm:cxnLst>
    <dgm:cxn modelId="{396C4E88-B640-49A5-8D08-A6622CBBE73C}" srcId="{553C4CFC-4062-4E14-B0AD-098C66F3513B}" destId="{16F67EC3-022C-4EE2-BA2E-76F08BB18CD4}" srcOrd="0" destOrd="0" parTransId="{13757955-5B48-4EE8-8B09-846E4420D62F}" sibTransId="{AA6C2B17-9A40-4AB3-8A55-6460871C88E3}"/>
    <dgm:cxn modelId="{9E3CBEFA-6BC7-4F14-B2DB-9E1DDF481A42}" srcId="{553C4CFC-4062-4E14-B0AD-098C66F3513B}" destId="{D038C519-0566-49BF-83C8-36EA511819B5}" srcOrd="1" destOrd="0" parTransId="{265A046F-70F2-4199-8CDD-11D16A6BFCE1}" sibTransId="{BB886AF8-5121-476E-9B61-251416B5E5C2}"/>
    <dgm:cxn modelId="{AF0FF4DD-54A6-4CA6-A1CC-771377FA9A63}" type="presOf" srcId="{D038C519-0566-49BF-83C8-36EA511819B5}" destId="{16A55B91-70BC-4114-A7C8-1E54734AFA6F}" srcOrd="0" destOrd="0" presId="urn:microsoft.com/office/officeart/2005/8/layout/vList2"/>
    <dgm:cxn modelId="{FB2690A5-4A54-45C1-B06D-959EC1A53267}" type="presOf" srcId="{16F67EC3-022C-4EE2-BA2E-76F08BB18CD4}" destId="{AAEF55F8-73A8-4E1C-AF58-B0B037D3B3A6}" srcOrd="0" destOrd="0" presId="urn:microsoft.com/office/officeart/2005/8/layout/vList2"/>
    <dgm:cxn modelId="{87A854C7-C4CC-4840-88B1-253C3925D44E}" type="presOf" srcId="{553C4CFC-4062-4E14-B0AD-098C66F3513B}" destId="{B2C9A781-BAAF-496C-A79E-BE64CA2CC2EE}" srcOrd="0" destOrd="0" presId="urn:microsoft.com/office/officeart/2005/8/layout/vList2"/>
    <dgm:cxn modelId="{6358F409-5E3B-42B8-ACE3-5785D8A1B177}" type="presParOf" srcId="{B2C9A781-BAAF-496C-A79E-BE64CA2CC2EE}" destId="{AAEF55F8-73A8-4E1C-AF58-B0B037D3B3A6}" srcOrd="0" destOrd="0" presId="urn:microsoft.com/office/officeart/2005/8/layout/vList2"/>
    <dgm:cxn modelId="{33D76AAA-040C-48E3-90A6-893D12463A57}" type="presParOf" srcId="{B2C9A781-BAAF-496C-A79E-BE64CA2CC2EE}" destId="{9C37F5E3-35F3-46DF-BEB0-6E70FE46DB88}" srcOrd="1" destOrd="0" presId="urn:microsoft.com/office/officeart/2005/8/layout/vList2"/>
    <dgm:cxn modelId="{5487992C-A8E0-4400-A417-8208ADF775CA}" type="presParOf" srcId="{B2C9A781-BAAF-496C-A79E-BE64CA2CC2EE}" destId="{16A55B91-70BC-4114-A7C8-1E54734AFA6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127588-0F70-4777-ABA8-5F6531CF8D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FFD75F82-0186-4625-8CC8-80F2447CE7B9}">
      <dgm:prSet/>
      <dgm:spPr/>
      <dgm:t>
        <a:bodyPr/>
        <a:lstStyle/>
        <a:p>
          <a:pPr rtl="0"/>
          <a:r>
            <a:rPr lang="en-GB" b="1" dirty="0" smtClean="0"/>
            <a:t>EU limit value   = 120 µg/m</a:t>
          </a:r>
          <a:r>
            <a:rPr lang="en-GB" b="1" baseline="30000" dirty="0" smtClean="0"/>
            <a:t>3 </a:t>
          </a:r>
        </a:p>
        <a:p>
          <a:pPr rtl="0"/>
          <a:r>
            <a:rPr lang="en-GB" b="1" baseline="30000" dirty="0" smtClean="0"/>
            <a:t>	</a:t>
          </a:r>
          <a:r>
            <a:rPr lang="en-GB" b="1" dirty="0" smtClean="0"/>
            <a:t>(25 days allowed </a:t>
          </a:r>
          <a:r>
            <a:rPr lang="en-GB" b="1" dirty="0" smtClean="0">
              <a:sym typeface="Wingdings" panose="05000000000000000000" pitchFamily="2" charset="2"/>
            </a:rPr>
            <a:t></a:t>
          </a:r>
          <a:r>
            <a:rPr lang="en-GB" b="1" dirty="0" smtClean="0"/>
            <a:t> P93.2)</a:t>
          </a:r>
          <a:endParaRPr lang="en-GB" dirty="0"/>
        </a:p>
      </dgm:t>
    </dgm:pt>
    <dgm:pt modelId="{CD7A3817-E9B5-4831-8283-C55C5A36EDF4}" type="parTrans" cxnId="{5F2C7A18-34C8-4828-85F1-8D60AF6797E3}">
      <dgm:prSet/>
      <dgm:spPr/>
      <dgm:t>
        <a:bodyPr/>
        <a:lstStyle/>
        <a:p>
          <a:endParaRPr lang="en-GB"/>
        </a:p>
      </dgm:t>
    </dgm:pt>
    <dgm:pt modelId="{E7344758-72A2-4CF8-BEE3-EFE222D1E488}" type="sibTrans" cxnId="{5F2C7A18-34C8-4828-85F1-8D60AF6797E3}">
      <dgm:prSet/>
      <dgm:spPr/>
      <dgm:t>
        <a:bodyPr/>
        <a:lstStyle/>
        <a:p>
          <a:endParaRPr lang="en-GB"/>
        </a:p>
      </dgm:t>
    </dgm:pt>
    <dgm:pt modelId="{9BFBDFF4-DE41-48D9-B37C-48A6234A4383}">
      <dgm:prSet/>
      <dgm:spPr/>
      <dgm:t>
        <a:bodyPr/>
        <a:lstStyle/>
        <a:p>
          <a:pPr rtl="0"/>
          <a:r>
            <a:rPr lang="en-GB" b="1" dirty="0" smtClean="0"/>
            <a:t>WHO guideline = 100 µg/m</a:t>
          </a:r>
          <a:r>
            <a:rPr lang="en-GB" b="1" baseline="30000" dirty="0" smtClean="0"/>
            <a:t>3</a:t>
          </a:r>
          <a:endParaRPr lang="en-GB" dirty="0"/>
        </a:p>
      </dgm:t>
    </dgm:pt>
    <dgm:pt modelId="{37A40C7B-94AC-4C01-ACAD-C630842F9EAC}" type="parTrans" cxnId="{1B926071-B832-4E95-AF31-E38A1C3A92E0}">
      <dgm:prSet/>
      <dgm:spPr/>
      <dgm:t>
        <a:bodyPr/>
        <a:lstStyle/>
        <a:p>
          <a:endParaRPr lang="en-GB"/>
        </a:p>
      </dgm:t>
    </dgm:pt>
    <dgm:pt modelId="{9217B79F-A581-473B-943F-4E867EC28A9A}" type="sibTrans" cxnId="{1B926071-B832-4E95-AF31-E38A1C3A92E0}">
      <dgm:prSet/>
      <dgm:spPr/>
      <dgm:t>
        <a:bodyPr/>
        <a:lstStyle/>
        <a:p>
          <a:endParaRPr lang="en-GB"/>
        </a:p>
      </dgm:t>
    </dgm:pt>
    <dgm:pt modelId="{2B187106-3A7B-42DE-9E42-6654BA7C52E9}" type="pres">
      <dgm:prSet presAssocID="{AE127588-0F70-4777-ABA8-5F6531CF8DCF}" presName="linear" presStyleCnt="0">
        <dgm:presLayoutVars>
          <dgm:animLvl val="lvl"/>
          <dgm:resizeHandles val="exact"/>
        </dgm:presLayoutVars>
      </dgm:prSet>
      <dgm:spPr/>
      <dgm:t>
        <a:bodyPr/>
        <a:lstStyle/>
        <a:p>
          <a:endParaRPr lang="en-GB"/>
        </a:p>
      </dgm:t>
    </dgm:pt>
    <dgm:pt modelId="{586A24D1-80DB-4388-B313-324C78CE4742}" type="pres">
      <dgm:prSet presAssocID="{FFD75F82-0186-4625-8CC8-80F2447CE7B9}" presName="parentText" presStyleLbl="node1" presStyleIdx="0" presStyleCnt="2">
        <dgm:presLayoutVars>
          <dgm:chMax val="0"/>
          <dgm:bulletEnabled val="1"/>
        </dgm:presLayoutVars>
      </dgm:prSet>
      <dgm:spPr/>
      <dgm:t>
        <a:bodyPr/>
        <a:lstStyle/>
        <a:p>
          <a:endParaRPr lang="en-GB"/>
        </a:p>
      </dgm:t>
    </dgm:pt>
    <dgm:pt modelId="{9151508D-8FAA-4B22-857E-668942705F7F}" type="pres">
      <dgm:prSet presAssocID="{E7344758-72A2-4CF8-BEE3-EFE222D1E488}" presName="spacer" presStyleCnt="0"/>
      <dgm:spPr/>
    </dgm:pt>
    <dgm:pt modelId="{449E6C5A-AC30-40D5-93E1-17CA44555D83}" type="pres">
      <dgm:prSet presAssocID="{9BFBDFF4-DE41-48D9-B37C-48A6234A4383}" presName="parentText" presStyleLbl="node1" presStyleIdx="1" presStyleCnt="2">
        <dgm:presLayoutVars>
          <dgm:chMax val="0"/>
          <dgm:bulletEnabled val="1"/>
        </dgm:presLayoutVars>
      </dgm:prSet>
      <dgm:spPr/>
      <dgm:t>
        <a:bodyPr/>
        <a:lstStyle/>
        <a:p>
          <a:endParaRPr lang="en-GB"/>
        </a:p>
      </dgm:t>
    </dgm:pt>
  </dgm:ptLst>
  <dgm:cxnLst>
    <dgm:cxn modelId="{5F2C7A18-34C8-4828-85F1-8D60AF6797E3}" srcId="{AE127588-0F70-4777-ABA8-5F6531CF8DCF}" destId="{FFD75F82-0186-4625-8CC8-80F2447CE7B9}" srcOrd="0" destOrd="0" parTransId="{CD7A3817-E9B5-4831-8283-C55C5A36EDF4}" sibTransId="{E7344758-72A2-4CF8-BEE3-EFE222D1E488}"/>
    <dgm:cxn modelId="{8971D775-D5FD-4369-BDC3-780169053A96}" type="presOf" srcId="{9BFBDFF4-DE41-48D9-B37C-48A6234A4383}" destId="{449E6C5A-AC30-40D5-93E1-17CA44555D83}" srcOrd="0" destOrd="0" presId="urn:microsoft.com/office/officeart/2005/8/layout/vList2"/>
    <dgm:cxn modelId="{1B926071-B832-4E95-AF31-E38A1C3A92E0}" srcId="{AE127588-0F70-4777-ABA8-5F6531CF8DCF}" destId="{9BFBDFF4-DE41-48D9-B37C-48A6234A4383}" srcOrd="1" destOrd="0" parTransId="{37A40C7B-94AC-4C01-ACAD-C630842F9EAC}" sibTransId="{9217B79F-A581-473B-943F-4E867EC28A9A}"/>
    <dgm:cxn modelId="{09E4798D-174F-4872-9306-5A579E255B82}" type="presOf" srcId="{AE127588-0F70-4777-ABA8-5F6531CF8DCF}" destId="{2B187106-3A7B-42DE-9E42-6654BA7C52E9}" srcOrd="0" destOrd="0" presId="urn:microsoft.com/office/officeart/2005/8/layout/vList2"/>
    <dgm:cxn modelId="{D8365029-C194-406F-8D09-920C1AEC287A}" type="presOf" srcId="{FFD75F82-0186-4625-8CC8-80F2447CE7B9}" destId="{586A24D1-80DB-4388-B313-324C78CE4742}" srcOrd="0" destOrd="0" presId="urn:microsoft.com/office/officeart/2005/8/layout/vList2"/>
    <dgm:cxn modelId="{3FEB02C2-1A45-4F2D-8589-86856CC9E2E9}" type="presParOf" srcId="{2B187106-3A7B-42DE-9E42-6654BA7C52E9}" destId="{586A24D1-80DB-4388-B313-324C78CE4742}" srcOrd="0" destOrd="0" presId="urn:microsoft.com/office/officeart/2005/8/layout/vList2"/>
    <dgm:cxn modelId="{DDDFDFC8-4F58-4CB5-B897-ACC343A857C1}" type="presParOf" srcId="{2B187106-3A7B-42DE-9E42-6654BA7C52E9}" destId="{9151508D-8FAA-4B22-857E-668942705F7F}" srcOrd="1" destOrd="0" presId="urn:microsoft.com/office/officeart/2005/8/layout/vList2"/>
    <dgm:cxn modelId="{43E09D25-6B0D-47C4-8886-5D35556E369D}" type="presParOf" srcId="{2B187106-3A7B-42DE-9E42-6654BA7C52E9}" destId="{449E6C5A-AC30-40D5-93E1-17CA44555D8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B439C8-26EE-43BC-8930-697C96BD66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EC784939-361B-41BF-81FB-10E7DBD4AEE9}">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GB" b="1" dirty="0" smtClean="0"/>
            <a:t>AOT40</a:t>
          </a:r>
          <a:r>
            <a:rPr lang="en-GB" dirty="0" smtClean="0"/>
            <a:t> is an accumulated ozone exposure: </a:t>
          </a:r>
        </a:p>
        <a:p>
          <a:pPr marL="0" marR="0" indent="0" defTabSz="914400" rtl="0" eaLnBrk="1" fontAlgn="auto" latinLnBrk="0" hangingPunct="1">
            <a:lnSpc>
              <a:spcPct val="100000"/>
            </a:lnSpc>
            <a:spcBef>
              <a:spcPts val="0"/>
            </a:spcBef>
            <a:spcAft>
              <a:spcPts val="0"/>
            </a:spcAft>
            <a:buClrTx/>
            <a:buSzTx/>
            <a:buFontTx/>
            <a:buNone/>
            <a:tabLst/>
            <a:defRPr/>
          </a:pPr>
          <a:r>
            <a:rPr lang="en-GB" dirty="0" smtClean="0"/>
            <a:t>Sum of hourly O</a:t>
          </a:r>
          <a:r>
            <a:rPr lang="en-GB" baseline="-25000" dirty="0" smtClean="0"/>
            <a:t>3</a:t>
          </a:r>
          <a:r>
            <a:rPr lang="en-GB" dirty="0" smtClean="0"/>
            <a:t> </a:t>
          </a:r>
          <a:r>
            <a:rPr lang="en-GB" dirty="0" err="1" smtClean="0"/>
            <a:t>conc</a:t>
          </a:r>
          <a:r>
            <a:rPr lang="en-GB" dirty="0" smtClean="0"/>
            <a:t> above 80 </a:t>
          </a:r>
          <a:r>
            <a:rPr lang="en-GB" dirty="0" err="1" smtClean="0"/>
            <a:t>μg</a:t>
          </a:r>
          <a:r>
            <a:rPr lang="en-GB" dirty="0" smtClean="0"/>
            <a:t>/m</a:t>
          </a:r>
          <a:r>
            <a:rPr lang="en-GB" baseline="30000" dirty="0" smtClean="0"/>
            <a:t>3</a:t>
          </a:r>
          <a:r>
            <a:rPr lang="en-GB" dirty="0" smtClean="0"/>
            <a:t> from 8 to 20 hr accumulated from </a:t>
          </a:r>
          <a:r>
            <a:rPr lang="en-GB" u="sng" dirty="0" smtClean="0"/>
            <a:t>1 May to 31 July</a:t>
          </a:r>
          <a:r>
            <a:rPr lang="en-GB" dirty="0" smtClean="0"/>
            <a:t>. </a:t>
          </a:r>
        </a:p>
        <a:p>
          <a:pPr defTabSz="488950" rtl="0">
            <a:lnSpc>
              <a:spcPct val="90000"/>
            </a:lnSpc>
            <a:spcBef>
              <a:spcPct val="0"/>
            </a:spcBef>
            <a:spcAft>
              <a:spcPct val="35000"/>
            </a:spcAft>
          </a:pPr>
          <a:endParaRPr lang="en-GB" dirty="0"/>
        </a:p>
      </dgm:t>
    </dgm:pt>
    <dgm:pt modelId="{874ADD90-998E-4D46-B5F5-5BB10891EB9D}" type="parTrans" cxnId="{0AD35833-EAC8-48E8-A700-4040944AA0E0}">
      <dgm:prSet/>
      <dgm:spPr/>
      <dgm:t>
        <a:bodyPr/>
        <a:lstStyle/>
        <a:p>
          <a:endParaRPr lang="en-GB"/>
        </a:p>
      </dgm:t>
    </dgm:pt>
    <dgm:pt modelId="{F4C745B1-1D3A-4078-A69C-82B5C2CAC666}" type="sibTrans" cxnId="{0AD35833-EAC8-48E8-A700-4040944AA0E0}">
      <dgm:prSet/>
      <dgm:spPr/>
      <dgm:t>
        <a:bodyPr/>
        <a:lstStyle/>
        <a:p>
          <a:endParaRPr lang="en-GB"/>
        </a:p>
      </dgm:t>
    </dgm:pt>
    <dgm:pt modelId="{E89F06CC-1533-4A7B-9597-AA993DB9BE45}" type="pres">
      <dgm:prSet presAssocID="{5DB439C8-26EE-43BC-8930-697C96BD66DC}" presName="linear" presStyleCnt="0">
        <dgm:presLayoutVars>
          <dgm:animLvl val="lvl"/>
          <dgm:resizeHandles val="exact"/>
        </dgm:presLayoutVars>
      </dgm:prSet>
      <dgm:spPr/>
      <dgm:t>
        <a:bodyPr/>
        <a:lstStyle/>
        <a:p>
          <a:endParaRPr lang="en-GB"/>
        </a:p>
      </dgm:t>
    </dgm:pt>
    <dgm:pt modelId="{8EAC65F6-E256-4924-A585-4629A64C8230}" type="pres">
      <dgm:prSet presAssocID="{EC784939-361B-41BF-81FB-10E7DBD4AEE9}" presName="parentText" presStyleLbl="node1" presStyleIdx="0" presStyleCnt="1" custScaleY="108701" custLinFactNeighborX="14938" custLinFactNeighborY="-1022">
        <dgm:presLayoutVars>
          <dgm:chMax val="0"/>
          <dgm:bulletEnabled val="1"/>
        </dgm:presLayoutVars>
      </dgm:prSet>
      <dgm:spPr/>
      <dgm:t>
        <a:bodyPr/>
        <a:lstStyle/>
        <a:p>
          <a:endParaRPr lang="en-GB"/>
        </a:p>
      </dgm:t>
    </dgm:pt>
  </dgm:ptLst>
  <dgm:cxnLst>
    <dgm:cxn modelId="{23A0582B-12F7-4CD7-B90E-ADAC7082094D}" type="presOf" srcId="{EC784939-361B-41BF-81FB-10E7DBD4AEE9}" destId="{8EAC65F6-E256-4924-A585-4629A64C8230}" srcOrd="0" destOrd="0" presId="urn:microsoft.com/office/officeart/2005/8/layout/vList2"/>
    <dgm:cxn modelId="{0AD35833-EAC8-48E8-A700-4040944AA0E0}" srcId="{5DB439C8-26EE-43BC-8930-697C96BD66DC}" destId="{EC784939-361B-41BF-81FB-10E7DBD4AEE9}" srcOrd="0" destOrd="0" parTransId="{874ADD90-998E-4D46-B5F5-5BB10891EB9D}" sibTransId="{F4C745B1-1D3A-4078-A69C-82B5C2CAC666}"/>
    <dgm:cxn modelId="{12973B5B-85C8-47AD-B436-D05C6FB75079}" type="presOf" srcId="{5DB439C8-26EE-43BC-8930-697C96BD66DC}" destId="{E89F06CC-1533-4A7B-9597-AA993DB9BE45}" srcOrd="0" destOrd="0" presId="urn:microsoft.com/office/officeart/2005/8/layout/vList2"/>
    <dgm:cxn modelId="{EB9FB1DF-1D59-411F-A6EF-92B01EFF6202}" type="presParOf" srcId="{E89F06CC-1533-4A7B-9597-AA993DB9BE45}" destId="{8EAC65F6-E256-4924-A585-4629A64C823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723C8F-98B5-468D-B87E-AC5BA834F60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23885FB6-12ED-4C53-BF15-92822161CC8D}">
      <dgm:prSet/>
      <dgm:spPr/>
      <dgm:t>
        <a:bodyPr/>
        <a:lstStyle/>
        <a:p>
          <a:pPr rtl="0"/>
          <a:r>
            <a:rPr lang="en-GB" b="1" dirty="0" smtClean="0"/>
            <a:t>EU target value : 1 ng/m</a:t>
          </a:r>
          <a:r>
            <a:rPr lang="en-GB" b="1" baseline="30000" dirty="0" smtClean="0"/>
            <a:t>3</a:t>
          </a:r>
          <a:endParaRPr lang="en-GB" dirty="0"/>
        </a:p>
      </dgm:t>
    </dgm:pt>
    <dgm:pt modelId="{6705829F-CA93-4DC9-BB6D-D7FBE3296724}" type="parTrans" cxnId="{15C586AE-9C1A-491D-BEC5-8A448EAA3C1A}">
      <dgm:prSet/>
      <dgm:spPr/>
      <dgm:t>
        <a:bodyPr/>
        <a:lstStyle/>
        <a:p>
          <a:endParaRPr lang="en-GB"/>
        </a:p>
      </dgm:t>
    </dgm:pt>
    <dgm:pt modelId="{6049FC48-D169-477E-A7F9-A9149719DEC3}" type="sibTrans" cxnId="{15C586AE-9C1A-491D-BEC5-8A448EAA3C1A}">
      <dgm:prSet/>
      <dgm:spPr/>
      <dgm:t>
        <a:bodyPr/>
        <a:lstStyle/>
        <a:p>
          <a:endParaRPr lang="en-GB"/>
        </a:p>
      </dgm:t>
    </dgm:pt>
    <dgm:pt modelId="{94E178A9-5245-40DD-BC25-69F572D5E599}">
      <dgm:prSet/>
      <dgm:spPr/>
      <dgm:t>
        <a:bodyPr/>
        <a:lstStyle/>
        <a:p>
          <a:pPr rtl="0"/>
          <a:r>
            <a:rPr lang="en-GB" b="1" dirty="0" smtClean="0"/>
            <a:t>Reference value : 0.12 ng/m</a:t>
          </a:r>
          <a:r>
            <a:rPr lang="en-GB" b="1" baseline="30000" dirty="0" smtClean="0"/>
            <a:t>3</a:t>
          </a:r>
          <a:endParaRPr lang="en-GB" dirty="0"/>
        </a:p>
      </dgm:t>
    </dgm:pt>
    <dgm:pt modelId="{C99E74BB-25D8-448E-A5FF-38756C3483A9}" type="parTrans" cxnId="{EF0BC424-54CB-45ED-A1A8-141A2C2AB62C}">
      <dgm:prSet/>
      <dgm:spPr/>
      <dgm:t>
        <a:bodyPr/>
        <a:lstStyle/>
        <a:p>
          <a:endParaRPr lang="en-GB"/>
        </a:p>
      </dgm:t>
    </dgm:pt>
    <dgm:pt modelId="{B99AF5F5-7314-4C56-9A59-DD24F99D3B0D}" type="sibTrans" cxnId="{EF0BC424-54CB-45ED-A1A8-141A2C2AB62C}">
      <dgm:prSet/>
      <dgm:spPr/>
      <dgm:t>
        <a:bodyPr/>
        <a:lstStyle/>
        <a:p>
          <a:endParaRPr lang="en-GB"/>
        </a:p>
      </dgm:t>
    </dgm:pt>
    <dgm:pt modelId="{605EC3DE-E7D6-402A-A939-D03B0B3C0566}" type="pres">
      <dgm:prSet presAssocID="{68723C8F-98B5-468D-B87E-AC5BA834F609}" presName="linear" presStyleCnt="0">
        <dgm:presLayoutVars>
          <dgm:animLvl val="lvl"/>
          <dgm:resizeHandles val="exact"/>
        </dgm:presLayoutVars>
      </dgm:prSet>
      <dgm:spPr/>
      <dgm:t>
        <a:bodyPr/>
        <a:lstStyle/>
        <a:p>
          <a:endParaRPr lang="en-GB"/>
        </a:p>
      </dgm:t>
    </dgm:pt>
    <dgm:pt modelId="{DD44DEBC-D70C-4985-9D54-0C12F624CBBB}" type="pres">
      <dgm:prSet presAssocID="{23885FB6-12ED-4C53-BF15-92822161CC8D}" presName="parentText" presStyleLbl="node1" presStyleIdx="0" presStyleCnt="2">
        <dgm:presLayoutVars>
          <dgm:chMax val="0"/>
          <dgm:bulletEnabled val="1"/>
        </dgm:presLayoutVars>
      </dgm:prSet>
      <dgm:spPr/>
      <dgm:t>
        <a:bodyPr/>
        <a:lstStyle/>
        <a:p>
          <a:endParaRPr lang="en-GB"/>
        </a:p>
      </dgm:t>
    </dgm:pt>
    <dgm:pt modelId="{F3084F0F-A4D9-4278-B219-2F3AA07772F6}" type="pres">
      <dgm:prSet presAssocID="{6049FC48-D169-477E-A7F9-A9149719DEC3}" presName="spacer" presStyleCnt="0"/>
      <dgm:spPr/>
    </dgm:pt>
    <dgm:pt modelId="{B0956C7B-31A6-4BC1-87FD-6A328CF4E2C9}" type="pres">
      <dgm:prSet presAssocID="{94E178A9-5245-40DD-BC25-69F572D5E599}" presName="parentText" presStyleLbl="node1" presStyleIdx="1" presStyleCnt="2">
        <dgm:presLayoutVars>
          <dgm:chMax val="0"/>
          <dgm:bulletEnabled val="1"/>
        </dgm:presLayoutVars>
      </dgm:prSet>
      <dgm:spPr/>
      <dgm:t>
        <a:bodyPr/>
        <a:lstStyle/>
        <a:p>
          <a:endParaRPr lang="en-GB"/>
        </a:p>
      </dgm:t>
    </dgm:pt>
  </dgm:ptLst>
  <dgm:cxnLst>
    <dgm:cxn modelId="{3868EFD0-CE7A-4E5C-B983-B10D966EC842}" type="presOf" srcId="{23885FB6-12ED-4C53-BF15-92822161CC8D}" destId="{DD44DEBC-D70C-4985-9D54-0C12F624CBBB}" srcOrd="0" destOrd="0" presId="urn:microsoft.com/office/officeart/2005/8/layout/vList2"/>
    <dgm:cxn modelId="{6C6C045F-2CD9-4E57-9925-1F7451DC0BAA}" type="presOf" srcId="{68723C8F-98B5-468D-B87E-AC5BA834F609}" destId="{605EC3DE-E7D6-402A-A939-D03B0B3C0566}" srcOrd="0" destOrd="0" presId="urn:microsoft.com/office/officeart/2005/8/layout/vList2"/>
    <dgm:cxn modelId="{EF0BC424-54CB-45ED-A1A8-141A2C2AB62C}" srcId="{68723C8F-98B5-468D-B87E-AC5BA834F609}" destId="{94E178A9-5245-40DD-BC25-69F572D5E599}" srcOrd="1" destOrd="0" parTransId="{C99E74BB-25D8-448E-A5FF-38756C3483A9}" sibTransId="{B99AF5F5-7314-4C56-9A59-DD24F99D3B0D}"/>
    <dgm:cxn modelId="{BD16F8CF-919E-4792-BF6C-4A4D8A3FE0F0}" type="presOf" srcId="{94E178A9-5245-40DD-BC25-69F572D5E599}" destId="{B0956C7B-31A6-4BC1-87FD-6A328CF4E2C9}" srcOrd="0" destOrd="0" presId="urn:microsoft.com/office/officeart/2005/8/layout/vList2"/>
    <dgm:cxn modelId="{15C586AE-9C1A-491D-BEC5-8A448EAA3C1A}" srcId="{68723C8F-98B5-468D-B87E-AC5BA834F609}" destId="{23885FB6-12ED-4C53-BF15-92822161CC8D}" srcOrd="0" destOrd="0" parTransId="{6705829F-CA93-4DC9-BB6D-D7FBE3296724}" sibTransId="{6049FC48-D169-477E-A7F9-A9149719DEC3}"/>
    <dgm:cxn modelId="{AC1B1010-C40D-4CDD-AFB9-2C623D8F42D6}" type="presParOf" srcId="{605EC3DE-E7D6-402A-A939-D03B0B3C0566}" destId="{DD44DEBC-D70C-4985-9D54-0C12F624CBBB}" srcOrd="0" destOrd="0" presId="urn:microsoft.com/office/officeart/2005/8/layout/vList2"/>
    <dgm:cxn modelId="{F8FFAED9-D3D5-4101-9A58-5A488669D53E}" type="presParOf" srcId="{605EC3DE-E7D6-402A-A939-D03B0B3C0566}" destId="{F3084F0F-A4D9-4278-B219-2F3AA07772F6}" srcOrd="1" destOrd="0" presId="urn:microsoft.com/office/officeart/2005/8/layout/vList2"/>
    <dgm:cxn modelId="{6EE94F13-0063-4CFF-9146-E8FF3B754B0C}" type="presParOf" srcId="{605EC3DE-E7D6-402A-A939-D03B0B3C0566}" destId="{B0956C7B-31A6-4BC1-87FD-6A328CF4E2C9}"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C7307-C158-4DCF-A5C9-37536768AB38}">
      <dsp:nvSpPr>
        <dsp:cNvPr id="0" name=""/>
        <dsp:cNvSpPr/>
      </dsp:nvSpPr>
      <dsp:spPr>
        <a:xfrm>
          <a:off x="0" y="203683"/>
          <a:ext cx="2592288" cy="41066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rtl="0">
            <a:lnSpc>
              <a:spcPct val="90000"/>
            </a:lnSpc>
            <a:spcBef>
              <a:spcPct val="0"/>
            </a:spcBef>
            <a:spcAft>
              <a:spcPct val="35000"/>
            </a:spcAft>
          </a:pPr>
          <a:r>
            <a:rPr lang="en-GB" sz="900" b="1" kern="1200" dirty="0" smtClean="0"/>
            <a:t>EU daily limit value     = 50 µg/m</a:t>
          </a:r>
          <a:r>
            <a:rPr lang="en-GB" sz="900" b="1" kern="1200" baseline="30000" dirty="0" smtClean="0"/>
            <a:t>3</a:t>
          </a:r>
          <a:r>
            <a:rPr lang="en-GB" sz="900" b="1" kern="1200" dirty="0" smtClean="0"/>
            <a:t> </a:t>
          </a:r>
        </a:p>
        <a:p>
          <a:pPr lvl="0" algn="l" defTabSz="400050" rtl="0">
            <a:lnSpc>
              <a:spcPct val="90000"/>
            </a:lnSpc>
            <a:spcBef>
              <a:spcPct val="0"/>
            </a:spcBef>
            <a:spcAft>
              <a:spcPct val="35000"/>
            </a:spcAft>
          </a:pPr>
          <a:r>
            <a:rPr lang="en-GB" sz="900" b="1" kern="1200" dirty="0" smtClean="0"/>
            <a:t>			(35 days allowed) </a:t>
          </a:r>
          <a:r>
            <a:rPr lang="en-GB" sz="900" b="1" kern="1200" dirty="0" smtClean="0">
              <a:sym typeface="Wingdings" panose="05000000000000000000" pitchFamily="2" charset="2"/>
            </a:rPr>
            <a:t></a:t>
          </a:r>
          <a:r>
            <a:rPr lang="en-GB" sz="900" b="1" kern="1200" dirty="0" smtClean="0"/>
            <a:t> P90.4</a:t>
          </a:r>
          <a:endParaRPr lang="en-GB" sz="900" kern="1200" dirty="0"/>
        </a:p>
      </dsp:txBody>
      <dsp:txXfrm>
        <a:off x="20047" y="223730"/>
        <a:ext cx="2552194" cy="370575"/>
      </dsp:txXfrm>
    </dsp:sp>
    <dsp:sp modelId="{89943E2D-3C04-4CA1-ADAE-7BE011C02DD4}">
      <dsp:nvSpPr>
        <dsp:cNvPr id="0" name=""/>
        <dsp:cNvSpPr/>
      </dsp:nvSpPr>
      <dsp:spPr>
        <a:xfrm>
          <a:off x="0" y="640273"/>
          <a:ext cx="2592288" cy="41066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rtl="0">
            <a:lnSpc>
              <a:spcPct val="90000"/>
            </a:lnSpc>
            <a:spcBef>
              <a:spcPct val="0"/>
            </a:spcBef>
            <a:spcAft>
              <a:spcPct val="35000"/>
            </a:spcAft>
          </a:pPr>
          <a:r>
            <a:rPr lang="en-GB" sz="900" b="1" kern="1200" dirty="0" smtClean="0"/>
            <a:t>EU annual limit value = 40 µg/m</a:t>
          </a:r>
          <a:r>
            <a:rPr lang="en-GB" sz="900" b="1" kern="1200" baseline="30000" dirty="0" smtClean="0"/>
            <a:t>3</a:t>
          </a:r>
          <a:endParaRPr lang="en-GB" sz="900" kern="1200" dirty="0"/>
        </a:p>
      </dsp:txBody>
      <dsp:txXfrm>
        <a:off x="20047" y="660320"/>
        <a:ext cx="2552194" cy="370575"/>
      </dsp:txXfrm>
    </dsp:sp>
    <dsp:sp modelId="{F4841E3A-2F93-48D6-941D-3246AD99E95D}">
      <dsp:nvSpPr>
        <dsp:cNvPr id="0" name=""/>
        <dsp:cNvSpPr/>
      </dsp:nvSpPr>
      <dsp:spPr>
        <a:xfrm>
          <a:off x="0" y="1076863"/>
          <a:ext cx="2592288" cy="41066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rtl="0">
            <a:lnSpc>
              <a:spcPct val="90000"/>
            </a:lnSpc>
            <a:spcBef>
              <a:spcPct val="0"/>
            </a:spcBef>
            <a:spcAft>
              <a:spcPct val="35000"/>
            </a:spcAft>
          </a:pPr>
          <a:r>
            <a:rPr lang="en-GB" sz="900" b="1" kern="1200" dirty="0" smtClean="0"/>
            <a:t>WHO daily guideline  = 50 µg/m</a:t>
          </a:r>
          <a:r>
            <a:rPr lang="en-GB" sz="900" b="1" kern="1200" baseline="30000" dirty="0" smtClean="0"/>
            <a:t>3</a:t>
          </a:r>
          <a:r>
            <a:rPr lang="en-GB" sz="900" b="1" kern="1200" dirty="0" smtClean="0"/>
            <a:t> (3 days allowed)</a:t>
          </a:r>
          <a:endParaRPr lang="en-GB" sz="900" kern="1200" dirty="0"/>
        </a:p>
      </dsp:txBody>
      <dsp:txXfrm>
        <a:off x="20047" y="1096910"/>
        <a:ext cx="2552194" cy="370575"/>
      </dsp:txXfrm>
    </dsp:sp>
    <dsp:sp modelId="{04344C4E-0495-43D6-B8ED-5B071B8C3C93}">
      <dsp:nvSpPr>
        <dsp:cNvPr id="0" name=""/>
        <dsp:cNvSpPr/>
      </dsp:nvSpPr>
      <dsp:spPr>
        <a:xfrm>
          <a:off x="0" y="1513453"/>
          <a:ext cx="2592288" cy="41066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rtl="0">
            <a:lnSpc>
              <a:spcPct val="90000"/>
            </a:lnSpc>
            <a:spcBef>
              <a:spcPct val="0"/>
            </a:spcBef>
            <a:spcAft>
              <a:spcPct val="35000"/>
            </a:spcAft>
          </a:pPr>
          <a:r>
            <a:rPr lang="en-GB" sz="900" b="1" kern="1200" dirty="0" smtClean="0"/>
            <a:t>WHO annual guideline = 20 µg/m</a:t>
          </a:r>
          <a:r>
            <a:rPr lang="en-GB" sz="900" b="1" kern="1200" baseline="30000" dirty="0" smtClean="0"/>
            <a:t>3</a:t>
          </a:r>
          <a:endParaRPr lang="en-GB" sz="900" kern="1200" dirty="0"/>
        </a:p>
      </dsp:txBody>
      <dsp:txXfrm>
        <a:off x="20047" y="1533500"/>
        <a:ext cx="2552194" cy="370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12037-9689-418A-BF6C-8EE3E16E8835}">
      <dsp:nvSpPr>
        <dsp:cNvPr id="0" name=""/>
        <dsp:cNvSpPr/>
      </dsp:nvSpPr>
      <dsp:spPr>
        <a:xfrm>
          <a:off x="0" y="60479"/>
          <a:ext cx="1945375" cy="287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EU target value = 25 µg/m</a:t>
          </a:r>
          <a:r>
            <a:rPr lang="en-GB" sz="1200" b="1" kern="1200" baseline="30000" dirty="0" smtClean="0"/>
            <a:t>3</a:t>
          </a:r>
          <a:endParaRPr lang="en-GB" sz="1200" kern="1200" dirty="0"/>
        </a:p>
      </dsp:txBody>
      <dsp:txXfrm>
        <a:off x="14050" y="74529"/>
        <a:ext cx="1917275" cy="259719"/>
      </dsp:txXfrm>
    </dsp:sp>
    <dsp:sp modelId="{DD1C8D0D-39BB-464D-939E-D8873CFCE580}">
      <dsp:nvSpPr>
        <dsp:cNvPr id="0" name=""/>
        <dsp:cNvSpPr/>
      </dsp:nvSpPr>
      <dsp:spPr>
        <a:xfrm>
          <a:off x="0" y="382859"/>
          <a:ext cx="1945375" cy="287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WHO guideline = 10 µg/m</a:t>
          </a:r>
          <a:r>
            <a:rPr lang="en-GB" sz="1200" b="1" kern="1200" baseline="30000" dirty="0" smtClean="0"/>
            <a:t>3</a:t>
          </a:r>
          <a:endParaRPr lang="en-GB" sz="1200" kern="1200" dirty="0"/>
        </a:p>
      </dsp:txBody>
      <dsp:txXfrm>
        <a:off x="14050" y="396909"/>
        <a:ext cx="1917275" cy="259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F55F8-73A8-4E1C-AF58-B0B037D3B3A6}">
      <dsp:nvSpPr>
        <dsp:cNvPr id="0" name=""/>
        <dsp:cNvSpPr/>
      </dsp:nvSpPr>
      <dsp:spPr>
        <a:xfrm>
          <a:off x="0" y="33886"/>
          <a:ext cx="3216565" cy="556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b="1" kern="1200" dirty="0" smtClean="0"/>
            <a:t>EU annual limit value &amp; WHO guideline = 40 µg/m</a:t>
          </a:r>
          <a:r>
            <a:rPr lang="en-GB" sz="1400" b="1" kern="1200" baseline="30000" dirty="0" smtClean="0"/>
            <a:t>3 </a:t>
          </a:r>
          <a:endParaRPr lang="en-GB" sz="1400" kern="1200" dirty="0"/>
        </a:p>
      </dsp:txBody>
      <dsp:txXfrm>
        <a:off x="27187" y="61073"/>
        <a:ext cx="3162191" cy="502546"/>
      </dsp:txXfrm>
    </dsp:sp>
    <dsp:sp modelId="{16A55B91-70BC-4114-A7C8-1E54734AFA6F}">
      <dsp:nvSpPr>
        <dsp:cNvPr id="0" name=""/>
        <dsp:cNvSpPr/>
      </dsp:nvSpPr>
      <dsp:spPr>
        <a:xfrm>
          <a:off x="0" y="631126"/>
          <a:ext cx="3216565" cy="556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b="1" kern="1200" dirty="0" smtClean="0"/>
            <a:t>In red and dark red: above EU limit value</a:t>
          </a:r>
          <a:endParaRPr lang="en-GB" sz="1400" kern="1200" dirty="0"/>
        </a:p>
      </dsp:txBody>
      <dsp:txXfrm>
        <a:off x="27187" y="658313"/>
        <a:ext cx="3162191" cy="502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A24D1-80DB-4388-B313-324C78CE4742}">
      <dsp:nvSpPr>
        <dsp:cNvPr id="0" name=""/>
        <dsp:cNvSpPr/>
      </dsp:nvSpPr>
      <dsp:spPr>
        <a:xfrm>
          <a:off x="0" y="52778"/>
          <a:ext cx="2646655" cy="5931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n-GB" sz="1300" b="1" kern="1200" dirty="0" smtClean="0"/>
            <a:t>EU limit value   = 120 µg/m</a:t>
          </a:r>
          <a:r>
            <a:rPr lang="en-GB" sz="1300" b="1" kern="1200" baseline="30000" dirty="0" smtClean="0"/>
            <a:t>3 </a:t>
          </a:r>
        </a:p>
        <a:p>
          <a:pPr lvl="0" algn="l" defTabSz="577850" rtl="0">
            <a:lnSpc>
              <a:spcPct val="90000"/>
            </a:lnSpc>
            <a:spcBef>
              <a:spcPct val="0"/>
            </a:spcBef>
            <a:spcAft>
              <a:spcPct val="35000"/>
            </a:spcAft>
          </a:pPr>
          <a:r>
            <a:rPr lang="en-GB" sz="1300" b="1" kern="1200" baseline="30000" dirty="0" smtClean="0"/>
            <a:t>	</a:t>
          </a:r>
          <a:r>
            <a:rPr lang="en-GB" sz="1300" b="1" kern="1200" dirty="0" smtClean="0"/>
            <a:t>(25 days allowed </a:t>
          </a:r>
          <a:r>
            <a:rPr lang="en-GB" sz="1300" b="1" kern="1200" dirty="0" smtClean="0">
              <a:sym typeface="Wingdings" panose="05000000000000000000" pitchFamily="2" charset="2"/>
            </a:rPr>
            <a:t></a:t>
          </a:r>
          <a:r>
            <a:rPr lang="en-GB" sz="1300" b="1" kern="1200" dirty="0" smtClean="0"/>
            <a:t> P93.2)</a:t>
          </a:r>
          <a:endParaRPr lang="en-GB" sz="1300" kern="1200" dirty="0"/>
        </a:p>
      </dsp:txBody>
      <dsp:txXfrm>
        <a:off x="28957" y="81735"/>
        <a:ext cx="2588741" cy="535276"/>
      </dsp:txXfrm>
    </dsp:sp>
    <dsp:sp modelId="{449E6C5A-AC30-40D5-93E1-17CA44555D83}">
      <dsp:nvSpPr>
        <dsp:cNvPr id="0" name=""/>
        <dsp:cNvSpPr/>
      </dsp:nvSpPr>
      <dsp:spPr>
        <a:xfrm>
          <a:off x="0" y="683408"/>
          <a:ext cx="2646655" cy="5931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n-GB" sz="1300" b="1" kern="1200" dirty="0" smtClean="0"/>
            <a:t>WHO guideline = 100 µg/m</a:t>
          </a:r>
          <a:r>
            <a:rPr lang="en-GB" sz="1300" b="1" kern="1200" baseline="30000" dirty="0" smtClean="0"/>
            <a:t>3</a:t>
          </a:r>
          <a:endParaRPr lang="en-GB" sz="1300" kern="1200" dirty="0"/>
        </a:p>
      </dsp:txBody>
      <dsp:txXfrm>
        <a:off x="28957" y="712365"/>
        <a:ext cx="2588741" cy="5352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C65F6-E256-4924-A585-4629A64C8230}">
      <dsp:nvSpPr>
        <dsp:cNvPr id="0" name=""/>
        <dsp:cNvSpPr/>
      </dsp:nvSpPr>
      <dsp:spPr>
        <a:xfrm>
          <a:off x="0" y="13609"/>
          <a:ext cx="3604879" cy="10912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300" b="1" kern="1200" dirty="0" smtClean="0"/>
            <a:t>AOT40</a:t>
          </a:r>
          <a:r>
            <a:rPr lang="en-GB" sz="1300" kern="1200" dirty="0" smtClean="0"/>
            <a:t> is an accumulated ozone exposure: </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1300" kern="1200" dirty="0" smtClean="0"/>
            <a:t>Sum of hourly O</a:t>
          </a:r>
          <a:r>
            <a:rPr lang="en-GB" sz="1300" kern="1200" baseline="-25000" dirty="0" smtClean="0"/>
            <a:t>3</a:t>
          </a:r>
          <a:r>
            <a:rPr lang="en-GB" sz="1300" kern="1200" dirty="0" smtClean="0"/>
            <a:t> </a:t>
          </a:r>
          <a:r>
            <a:rPr lang="en-GB" sz="1300" kern="1200" dirty="0" err="1" smtClean="0"/>
            <a:t>conc</a:t>
          </a:r>
          <a:r>
            <a:rPr lang="en-GB" sz="1300" kern="1200" dirty="0" smtClean="0"/>
            <a:t> above 80 </a:t>
          </a:r>
          <a:r>
            <a:rPr lang="en-GB" sz="1300" kern="1200" dirty="0" err="1" smtClean="0"/>
            <a:t>μg</a:t>
          </a:r>
          <a:r>
            <a:rPr lang="en-GB" sz="1300" kern="1200" dirty="0" smtClean="0"/>
            <a:t>/m</a:t>
          </a:r>
          <a:r>
            <a:rPr lang="en-GB" sz="1300" kern="1200" baseline="30000" dirty="0" smtClean="0"/>
            <a:t>3</a:t>
          </a:r>
          <a:r>
            <a:rPr lang="en-GB" sz="1300" kern="1200" dirty="0" smtClean="0"/>
            <a:t> from 8 to 20 hr accumulated from </a:t>
          </a:r>
          <a:r>
            <a:rPr lang="en-GB" sz="1300" u="sng" kern="1200" dirty="0" smtClean="0"/>
            <a:t>1 May to 31 July</a:t>
          </a:r>
          <a:r>
            <a:rPr lang="en-GB" sz="1300" kern="1200" dirty="0" smtClean="0"/>
            <a:t>. </a:t>
          </a:r>
        </a:p>
        <a:p>
          <a:pPr lvl="0" algn="l" defTabSz="488950" rtl="0">
            <a:lnSpc>
              <a:spcPct val="90000"/>
            </a:lnSpc>
            <a:spcBef>
              <a:spcPct val="0"/>
            </a:spcBef>
            <a:spcAft>
              <a:spcPct val="35000"/>
            </a:spcAft>
          </a:pPr>
          <a:endParaRPr lang="en-GB" sz="1300" kern="1200" dirty="0"/>
        </a:p>
      </dsp:txBody>
      <dsp:txXfrm>
        <a:off x="53268" y="66877"/>
        <a:ext cx="3498343" cy="9846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4DEBC-D70C-4985-9D54-0C12F624CBBB}">
      <dsp:nvSpPr>
        <dsp:cNvPr id="0" name=""/>
        <dsp:cNvSpPr/>
      </dsp:nvSpPr>
      <dsp:spPr>
        <a:xfrm>
          <a:off x="0" y="18065"/>
          <a:ext cx="1989428" cy="287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EU target value : 1 ng/m</a:t>
          </a:r>
          <a:r>
            <a:rPr lang="en-GB" sz="1200" b="1" kern="1200" baseline="30000" dirty="0" smtClean="0"/>
            <a:t>3</a:t>
          </a:r>
          <a:endParaRPr lang="en-GB" sz="1200" kern="1200" dirty="0"/>
        </a:p>
      </dsp:txBody>
      <dsp:txXfrm>
        <a:off x="14050" y="32115"/>
        <a:ext cx="1961328" cy="259719"/>
      </dsp:txXfrm>
    </dsp:sp>
    <dsp:sp modelId="{B0956C7B-31A6-4BC1-87FD-6A328CF4E2C9}">
      <dsp:nvSpPr>
        <dsp:cNvPr id="0" name=""/>
        <dsp:cNvSpPr/>
      </dsp:nvSpPr>
      <dsp:spPr>
        <a:xfrm>
          <a:off x="0" y="340445"/>
          <a:ext cx="1989428" cy="287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GB" sz="1200" b="1" kern="1200" dirty="0" smtClean="0"/>
            <a:t>Reference value : 0.12 ng/m</a:t>
          </a:r>
          <a:r>
            <a:rPr lang="en-GB" sz="1200" b="1" kern="1200" baseline="30000" dirty="0" smtClean="0"/>
            <a:t>3</a:t>
          </a:r>
          <a:endParaRPr lang="en-GB" sz="1200" kern="1200" dirty="0"/>
        </a:p>
      </dsp:txBody>
      <dsp:txXfrm>
        <a:off x="14050" y="354495"/>
        <a:ext cx="1961328" cy="2597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71372616-D6F1-4E8D-8A0B-E5BC43F2B2C5}" type="datetimeFigureOut">
              <a:rPr lang="nb-NO" smtClean="0"/>
              <a:pPr/>
              <a:t>11.10.2016</a:t>
            </a:fld>
            <a:endParaRPr lang="nb-NO"/>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450" y="4718050"/>
            <a:ext cx="5435600" cy="44688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501B90B7-E8A2-4E95-B54E-8A918AD05DDB}" type="slidenum">
              <a:rPr lang="nb-NO" smtClean="0"/>
              <a:pPr/>
              <a:t>‹#›</a:t>
            </a:fld>
            <a:endParaRPr lang="nb-NO"/>
          </a:p>
        </p:txBody>
      </p:sp>
    </p:spTree>
    <p:extLst>
      <p:ext uri="{BB962C8B-B14F-4D97-AF65-F5344CB8AC3E}">
        <p14:creationId xmlns:p14="http://schemas.microsoft.com/office/powerpoint/2010/main" val="2950389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1B90B7-E8A2-4E95-B54E-8A918AD05DDB}" type="slidenum">
              <a:rPr lang="nb-NO" smtClean="0"/>
              <a:pPr/>
              <a:t>11</a:t>
            </a:fld>
            <a:endParaRPr lang="nb-NO"/>
          </a:p>
        </p:txBody>
      </p:sp>
    </p:spTree>
    <p:extLst>
      <p:ext uri="{BB962C8B-B14F-4D97-AF65-F5344CB8AC3E}">
        <p14:creationId xmlns:p14="http://schemas.microsoft.com/office/powerpoint/2010/main" val="264901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Satellites give an important contribution to the global GHG mapping, but they cannot replace the ground-based monitoring network. Earlier studies (Vik et al., 2011, Stebel et al., 2013) have shown that the uncertainty in satellite products, particularly in polar areas, are too large to be used alone in reporting to national authorities and international projects and programs. However, the satellite products make it possible to investigate the geographical extent of e.g. enhanced methane concentrations, emission and long-range transport</a:t>
            </a:r>
            <a:endParaRPr lang="nb-NO" dirty="0" smtClean="0"/>
          </a:p>
          <a:p>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high AIRS methane concentrations in the polar region are probably caused by the reduced sensitivity and uncertain retrieval algorithms at high latitudes</a:t>
            </a:r>
            <a:endParaRPr lang="nb-NO" dirty="0" smtClean="0"/>
          </a:p>
          <a:p>
            <a:endParaRPr lang="nb-NO" dirty="0" smtClean="0"/>
          </a:p>
          <a:p>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Important </a:t>
            </a:r>
            <a:r>
              <a:rPr lang="en-US" dirty="0" err="1" smtClean="0"/>
              <a:t>applica$ons</a:t>
            </a:r>
            <a:r>
              <a:rPr lang="en-US" dirty="0" smtClean="0"/>
              <a:t> </a:t>
            </a:r>
            <a:r>
              <a:rPr lang="en-US" dirty="0" err="1" smtClean="0"/>
              <a:t>I.Iden$fica$on</a:t>
            </a:r>
            <a:r>
              <a:rPr lang="en-US" dirty="0" smtClean="0"/>
              <a:t> of natural and anthropogenic source regions and source strengths </a:t>
            </a:r>
            <a:r>
              <a:rPr lang="en-US" dirty="0" err="1" smtClean="0"/>
              <a:t>II.Data</a:t>
            </a:r>
            <a:r>
              <a:rPr lang="en-US" dirty="0" smtClean="0"/>
              <a:t> from regions with few ground based data •CO2 Few products available except for GOSAT. We are uncertain about the quality of this products. •CH4 SCIAMACHY and GOSAT can measure CH4, but the quality of these products are currently not </a:t>
            </a:r>
            <a:r>
              <a:rPr lang="en-US" dirty="0" err="1" smtClean="0"/>
              <a:t>sa%sfactory</a:t>
            </a:r>
            <a:r>
              <a:rPr lang="en-US" dirty="0" smtClean="0"/>
              <a:t>, and also to a certain extent unknown. •N2O Available from SCIAMACHY, but the quality of this product is uncertain. </a:t>
            </a:r>
            <a:endParaRPr lang="nb-NO" dirty="0" smtClean="0"/>
          </a:p>
          <a:p>
            <a:endParaRPr lang="nb-NO" dirty="0"/>
          </a:p>
        </p:txBody>
      </p:sp>
      <p:sp>
        <p:nvSpPr>
          <p:cNvPr id="4" name="Slide Number Placeholder 3"/>
          <p:cNvSpPr>
            <a:spLocks noGrp="1"/>
          </p:cNvSpPr>
          <p:nvPr>
            <p:ph type="sldNum" sz="quarter" idx="10"/>
          </p:nvPr>
        </p:nvSpPr>
        <p:spPr/>
        <p:txBody>
          <a:bodyPr/>
          <a:lstStyle/>
          <a:p>
            <a:fld id="{3AEFBE39-0510-464A-9CEE-C9CE7008728D}" type="slidenum">
              <a:rPr lang="nb-NO" smtClean="0"/>
              <a:t>16</a:t>
            </a:fld>
            <a:endParaRPr lang="nb-NO"/>
          </a:p>
        </p:txBody>
      </p:sp>
    </p:spTree>
    <p:extLst>
      <p:ext uri="{BB962C8B-B14F-4D97-AF65-F5344CB8AC3E}">
        <p14:creationId xmlns:p14="http://schemas.microsoft.com/office/powerpoint/2010/main" val="224521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34820" name="Slide Number Placeholder 3"/>
          <p:cNvSpPr>
            <a:spLocks noGrp="1"/>
          </p:cNvSpPr>
          <p:nvPr>
            <p:ph type="sldNum" sz="quarter" idx="5"/>
          </p:nvPr>
        </p:nvSpPr>
        <p:spPr bwMode="auto">
          <a:xfrm>
            <a:off x="3848645" y="9433107"/>
            <a:ext cx="2944283" cy="4965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6695" indent="-291036" eaLnBrk="0" hangingPunct="0">
              <a:defRPr>
                <a:solidFill>
                  <a:schemeClr val="tx1"/>
                </a:solidFill>
                <a:latin typeface="Arial" charset="0"/>
                <a:ea typeface="ＭＳ Ｐゴシック" pitchFamily="34" charset="-128"/>
              </a:defRPr>
            </a:lvl2pPr>
            <a:lvl3pPr marL="1164146" indent="-232829" eaLnBrk="0" hangingPunct="0">
              <a:defRPr>
                <a:solidFill>
                  <a:schemeClr val="tx1"/>
                </a:solidFill>
                <a:latin typeface="Arial" charset="0"/>
                <a:ea typeface="ＭＳ Ｐゴシック" pitchFamily="34" charset="-128"/>
              </a:defRPr>
            </a:lvl3pPr>
            <a:lvl4pPr marL="1629804" indent="-232829" eaLnBrk="0" hangingPunct="0">
              <a:defRPr>
                <a:solidFill>
                  <a:schemeClr val="tx1"/>
                </a:solidFill>
                <a:latin typeface="Arial" charset="0"/>
                <a:ea typeface="ＭＳ Ｐゴシック" pitchFamily="34" charset="-128"/>
              </a:defRPr>
            </a:lvl4pPr>
            <a:lvl5pPr marL="2095462" indent="-232829" eaLnBrk="0" hangingPunct="0">
              <a:defRPr>
                <a:solidFill>
                  <a:schemeClr val="tx1"/>
                </a:solidFill>
                <a:latin typeface="Arial" charset="0"/>
                <a:ea typeface="ＭＳ Ｐゴシック" pitchFamily="34" charset="-128"/>
              </a:defRPr>
            </a:lvl5pPr>
            <a:lvl6pPr marL="2561120" indent="-232829" defTabSz="465658" eaLnBrk="0" fontAlgn="base" hangingPunct="0">
              <a:spcBef>
                <a:spcPct val="0"/>
              </a:spcBef>
              <a:spcAft>
                <a:spcPct val="0"/>
              </a:spcAft>
              <a:defRPr>
                <a:solidFill>
                  <a:schemeClr val="tx1"/>
                </a:solidFill>
                <a:latin typeface="Arial" charset="0"/>
                <a:ea typeface="ＭＳ Ｐゴシック" pitchFamily="34" charset="-128"/>
              </a:defRPr>
            </a:lvl6pPr>
            <a:lvl7pPr marL="3026778" indent="-232829" defTabSz="465658" eaLnBrk="0" fontAlgn="base" hangingPunct="0">
              <a:spcBef>
                <a:spcPct val="0"/>
              </a:spcBef>
              <a:spcAft>
                <a:spcPct val="0"/>
              </a:spcAft>
              <a:defRPr>
                <a:solidFill>
                  <a:schemeClr val="tx1"/>
                </a:solidFill>
                <a:latin typeface="Arial" charset="0"/>
                <a:ea typeface="ＭＳ Ｐゴシック" pitchFamily="34" charset="-128"/>
              </a:defRPr>
            </a:lvl7pPr>
            <a:lvl8pPr marL="3492437" indent="-232829" defTabSz="465658" eaLnBrk="0" fontAlgn="base" hangingPunct="0">
              <a:spcBef>
                <a:spcPct val="0"/>
              </a:spcBef>
              <a:spcAft>
                <a:spcPct val="0"/>
              </a:spcAft>
              <a:defRPr>
                <a:solidFill>
                  <a:schemeClr val="tx1"/>
                </a:solidFill>
                <a:latin typeface="Arial" charset="0"/>
                <a:ea typeface="ＭＳ Ｐゴシック" pitchFamily="34" charset="-128"/>
              </a:defRPr>
            </a:lvl8pPr>
            <a:lvl9pPr marL="3958095" indent="-232829" defTabSz="46565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BAA8AEA-D9A6-4F47-A0C3-0BD989C80ACD}" type="slidenum">
              <a:rPr lang="en-US" smtClean="0">
                <a:latin typeface="Calibri" pitchFamily="34" charset="0"/>
              </a:rPr>
              <a:pPr eaLnBrk="1" hangingPunct="1"/>
              <a:t>17</a:t>
            </a:fld>
            <a:endParaRPr lang="en-US" smtClean="0">
              <a:latin typeface="Calibri" pitchFamily="34" charset="0"/>
            </a:endParaRPr>
          </a:p>
        </p:txBody>
      </p:sp>
    </p:spTree>
    <p:extLst>
      <p:ext uri="{BB962C8B-B14F-4D97-AF65-F5344CB8AC3E}">
        <p14:creationId xmlns:p14="http://schemas.microsoft.com/office/powerpoint/2010/main" val="514482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57200" y="1295401"/>
            <a:ext cx="8001000" cy="1676399"/>
          </a:xfrm>
        </p:spPr>
        <p:txBody>
          <a:bodyPr anchor="t"/>
          <a:lstStyle>
            <a:lvl1pPr algn="l">
              <a:defRPr>
                <a:solidFill>
                  <a:schemeClr val="tx1"/>
                </a:solidFill>
              </a:defRPr>
            </a:lvl1pPr>
          </a:lstStyle>
          <a:p>
            <a:r>
              <a:rPr lang="en-US" smtClean="0"/>
              <a:t>Click to edit Master title style</a:t>
            </a:r>
            <a:endParaRPr lang="nn-NO" dirty="0"/>
          </a:p>
        </p:txBody>
      </p:sp>
      <p:sp>
        <p:nvSpPr>
          <p:cNvPr id="3" name="Undertittel 2"/>
          <p:cNvSpPr>
            <a:spLocks noGrp="1"/>
          </p:cNvSpPr>
          <p:nvPr>
            <p:ph type="subTitle" idx="1"/>
          </p:nvPr>
        </p:nvSpPr>
        <p:spPr>
          <a:xfrm>
            <a:off x="457200" y="3048000"/>
            <a:ext cx="8001000" cy="2590800"/>
          </a:xfrm>
        </p:spPr>
        <p:txBody>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n-NO"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n-NO"/>
          </a:p>
        </p:txBody>
      </p:sp>
      <p:sp>
        <p:nvSpPr>
          <p:cNvPr id="3" name="Plassholder for loddrett teks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4" name="Plassholder for dato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1549D760-4F0D-4F86-9474-8F35C764D951}" type="datetime1">
              <a:rPr lang="nn-NO"/>
              <a:pPr>
                <a:defRPr/>
              </a:pPr>
              <a:t>11.10.2016</a:t>
            </a:fld>
            <a:endParaRPr lang="nn-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978AB8C2-B516-4F9E-AA5E-900544FECE53}" type="slidenum">
              <a:rPr lang="nn-NO"/>
              <a:pPr>
                <a:defRPr/>
              </a:pPr>
              <a:t>‹#›</a:t>
            </a:fld>
            <a:endParaRPr lang="nn-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en-US" smtClean="0"/>
              <a:t>Click to edit Master title style</a:t>
            </a:r>
            <a:endParaRPr lang="nn-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4" name="Plassholder for dato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7B179741-9849-4E53-9676-9319C7CDF789}" type="datetime1">
              <a:rPr lang="nn-NO"/>
              <a:pPr>
                <a:defRPr/>
              </a:pPr>
              <a:t>11.10.2016</a:t>
            </a:fld>
            <a:endParaRPr lang="nn-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D87E00A8-FAE1-495D-8990-6C49235314FE}" type="slidenum">
              <a:rPr lang="nn-NO"/>
              <a:pPr>
                <a:defRPr/>
              </a:pPr>
              <a:t>‹#›</a:t>
            </a:fld>
            <a:endParaRPr lang="nn-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15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XL image/text">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091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ullet list">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198054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n-NO"/>
          </a:p>
        </p:txBody>
      </p:sp>
      <p:sp>
        <p:nvSpPr>
          <p:cNvPr id="3" name="Plassholder for inn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4" name="Plassholder for dato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5078F8BE-EFAF-4D0E-AB14-F89CCABC23F5}" type="datetime1">
              <a:rPr lang="nn-NO"/>
              <a:pPr>
                <a:defRPr/>
              </a:pPr>
              <a:t>11.10.2016</a:t>
            </a:fld>
            <a:endParaRPr lang="nn-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C5F8930-F446-46C6-AB85-067CA9D17D99}" type="slidenum">
              <a:rPr lang="nn-NO"/>
              <a:pPr>
                <a:defRPr/>
              </a:pPr>
              <a:t>‹#›</a:t>
            </a:fld>
            <a:endParaRPr lang="nn-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n-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Plassholder for dato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21D7AB6-7923-446B-A03B-1F5AD8EDF67A}" type="datetime1">
              <a:rPr lang="nn-NO"/>
              <a:pPr>
                <a:defRPr/>
              </a:pPr>
              <a:t>11.10.2016</a:t>
            </a:fld>
            <a:endParaRPr lang="nn-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ADA0E0AC-C39F-4AE7-9A71-2611E48BBB0C}" type="slidenum">
              <a:rPr lang="nn-NO"/>
              <a:pPr>
                <a:defRPr/>
              </a:pPr>
              <a:t>‹#›</a:t>
            </a:fld>
            <a:endParaRPr lang="nn-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n-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5" name="Plassholder for dato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A6A5257-7978-4CD9-B76D-544F6FFDFC75}" type="datetime1">
              <a:rPr lang="nn-NO"/>
              <a:pPr>
                <a:defRPr/>
              </a:pPr>
              <a:t>11.10.2016</a:t>
            </a:fld>
            <a:endParaRPr lang="nn-NO"/>
          </a:p>
        </p:txBody>
      </p:sp>
      <p:sp>
        <p:nvSpPr>
          <p:cNvPr id="6" name="Plassholder for bunntekst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7" name="Plassholder for lysbildenumm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4714C6BE-50B6-47F0-8DB0-7FC6C80A76C7}" type="slidenum">
              <a:rPr lang="nn-NO"/>
              <a:pPr>
                <a:defRPr/>
              </a:pPr>
              <a:t>‹#›</a:t>
            </a:fld>
            <a:endParaRPr lang="nn-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smtClean="0"/>
              <a:t>Click to edit Master title style</a:t>
            </a:r>
            <a:endParaRPr lang="nn-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7" name="Plassholder for dato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75BFBC9F-CCA8-435A-9C02-864B4352AF70}" type="datetime1">
              <a:rPr lang="nn-NO"/>
              <a:pPr>
                <a:defRPr/>
              </a:pPr>
              <a:t>11.10.2016</a:t>
            </a:fld>
            <a:endParaRPr lang="nn-NO"/>
          </a:p>
        </p:txBody>
      </p:sp>
      <p:sp>
        <p:nvSpPr>
          <p:cNvPr id="8" name="Plassholder for bunntekst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9" name="Plassholder for lysbildenumm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FA42F97-5DCE-4405-AC8C-F20B48A9FB58}" type="slidenum">
              <a:rPr lang="nn-NO"/>
              <a:pPr>
                <a:defRPr/>
              </a:pPr>
              <a:t>‹#›</a:t>
            </a:fld>
            <a:endParaRPr lang="nn-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n-NO"/>
          </a:p>
        </p:txBody>
      </p:sp>
      <p:sp>
        <p:nvSpPr>
          <p:cNvPr id="3" name="Plassholder for dato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01B6396-B212-45AB-A609-F1448859ABE1}" type="datetime1">
              <a:rPr lang="nn-NO"/>
              <a:pPr>
                <a:defRPr/>
              </a:pPr>
              <a:t>11.10.2016</a:t>
            </a:fld>
            <a:endParaRPr lang="nn-NO"/>
          </a:p>
        </p:txBody>
      </p:sp>
      <p:sp>
        <p:nvSpPr>
          <p:cNvPr id="4" name="Plassholder for bunntekst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5" name="Plassholder for lysbildenumm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A4EF6C6-6DB9-4541-AD8B-28E0A6E50DBD}" type="slidenum">
              <a:rPr lang="nn-NO"/>
              <a:pPr>
                <a:defRPr/>
              </a:pPr>
              <a:t>‹#›</a:t>
            </a:fld>
            <a:endParaRPr lang="nn-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3640B9A4-4315-4A7F-844B-AA48592A410F}" type="datetime1">
              <a:rPr lang="nn-NO"/>
              <a:pPr>
                <a:defRPr/>
              </a:pPr>
              <a:t>11.10.2016</a:t>
            </a:fld>
            <a:endParaRPr lang="nn-NO"/>
          </a:p>
        </p:txBody>
      </p:sp>
      <p:sp>
        <p:nvSpPr>
          <p:cNvPr id="3" name="Plassholder for bunntekst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4" name="Plassholder for lysbildenumm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B1504BC3-0661-429B-908F-B6C437D3DF13}" type="slidenum">
              <a:rPr lang="nn-NO"/>
              <a:pPr>
                <a:defRPr/>
              </a:pPr>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n-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ssholder for dato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5B94B625-33E7-41D1-AB6F-3F8895455921}" type="datetime1">
              <a:rPr lang="nn-NO"/>
              <a:pPr>
                <a:defRPr/>
              </a:pPr>
              <a:t>11.10.2016</a:t>
            </a:fld>
            <a:endParaRPr lang="nn-NO"/>
          </a:p>
        </p:txBody>
      </p:sp>
      <p:sp>
        <p:nvSpPr>
          <p:cNvPr id="6" name="Plassholder for bunntekst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nn-NO"/>
          </a:p>
        </p:txBody>
      </p:sp>
      <p:sp>
        <p:nvSpPr>
          <p:cNvPr id="7" name="Plassholder for lysbildenumm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48A72A02-58D6-4A25-8C56-E1FAEE8B7971}" type="slidenum">
              <a:rPr lang="nn-NO"/>
              <a:pPr>
                <a:defRPr/>
              </a:pPr>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n-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n-NO" noProof="0" smtClean="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Klikk for å redigere tittelstil</a:t>
            </a:r>
            <a:endParaRPr lang="nn-NO" smtClean="0"/>
          </a:p>
        </p:txBody>
      </p:sp>
      <p:sp>
        <p:nvSpPr>
          <p:cNvPr id="1027" name="Plassholder for tekst 2"/>
          <p:cNvSpPr>
            <a:spLocks noGrp="1"/>
          </p:cNvSpPr>
          <p:nvPr>
            <p:ph type="body" idx="1"/>
          </p:nvPr>
        </p:nvSpPr>
        <p:spPr bwMode="auto">
          <a:xfrm>
            <a:off x="457200" y="16002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Klikk for å redigere tekststiler i malen</a:t>
            </a:r>
          </a:p>
          <a:p>
            <a:pPr lvl="1"/>
            <a:r>
              <a:rPr lang="en-US" smtClean="0"/>
              <a:t>Andre nivå</a:t>
            </a:r>
          </a:p>
          <a:p>
            <a:pPr lvl="2"/>
            <a:r>
              <a:rPr lang="en-US" smtClean="0"/>
              <a:t>Tredje nivå</a:t>
            </a:r>
          </a:p>
          <a:p>
            <a:pPr lvl="3"/>
            <a:r>
              <a:rPr lang="en-US" smtClean="0"/>
              <a:t>Fjerde nivå</a:t>
            </a:r>
          </a:p>
          <a:p>
            <a:pPr lvl="4"/>
            <a:r>
              <a:rPr lang="en-US" smtClean="0"/>
              <a:t>Femte nivå</a:t>
            </a:r>
            <a:endParaRPr lang="nn-NO" smtClean="0"/>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5" r:id="rId12"/>
    <p:sldLayoutId id="2147483816" r:id="rId13"/>
    <p:sldLayoutId id="2147483817" r:id="rId14"/>
    <p:sldLayoutId id="2147483818" r:id="rId15"/>
  </p:sldLayoutIdLst>
  <p:txStyles>
    <p:titleStyle>
      <a:lvl1pPr algn="l" defTabSz="457200" rtl="0" eaLnBrk="1" fontAlgn="base" hangingPunct="1">
        <a:spcBef>
          <a:spcPct val="0"/>
        </a:spcBef>
        <a:spcAft>
          <a:spcPct val="0"/>
        </a:spcAft>
        <a:defRPr sz="4400" kern="1200">
          <a:solidFill>
            <a:srgbClr val="0099FF"/>
          </a:solidFill>
          <a:latin typeface="+mj-lt"/>
          <a:ea typeface="Geneva" pitchFamily="-65" charset="-128"/>
          <a:cs typeface="Geneva" pitchFamily="-65" charset="-128"/>
        </a:defRPr>
      </a:lvl1pPr>
      <a:lvl2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2pPr>
      <a:lvl3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3pPr>
      <a:lvl4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4pPr>
      <a:lvl5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5pPr>
      <a:lvl6pPr marL="4572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6pPr>
      <a:lvl7pPr marL="9144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7pPr>
      <a:lvl8pPr marL="13716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8pPr>
      <a:lvl9pPr marL="18288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defRPr sz="3200" kern="1200">
          <a:solidFill>
            <a:schemeClr val="tx1"/>
          </a:solidFill>
          <a:latin typeface="+mn-lt"/>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pitchFamily="-65" charset="-128"/>
          <a:cs typeface="Geneva" pitchFamily="-109"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4.PNG"/><Relationship Id="rId7" Type="http://schemas.openxmlformats.org/officeDocument/2006/relationships/diagramColors" Target="../diagrams/colors6.xml"/><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ittel 12"/>
          <p:cNvSpPr>
            <a:spLocks noGrp="1"/>
          </p:cNvSpPr>
          <p:nvPr>
            <p:ph type="ctrTitle"/>
          </p:nvPr>
        </p:nvSpPr>
        <p:spPr>
          <a:xfrm>
            <a:off x="683568" y="1340768"/>
            <a:ext cx="8001000" cy="1402048"/>
          </a:xfrm>
        </p:spPr>
        <p:txBody>
          <a:bodyPr/>
          <a:lstStyle/>
          <a:p>
            <a:pPr algn="ctr"/>
            <a:r>
              <a:rPr lang="en-US" sz="4000" dirty="0" smtClean="0">
                <a:solidFill>
                  <a:schemeClr val="tx2">
                    <a:lumMod val="75000"/>
                  </a:schemeClr>
                </a:solidFill>
              </a:rPr>
              <a:t>Use of in-situ data for air quality </a:t>
            </a:r>
            <a:r>
              <a:rPr lang="en-US" sz="4000" dirty="0" smtClean="0">
                <a:solidFill>
                  <a:schemeClr val="tx2">
                    <a:lumMod val="75000"/>
                  </a:schemeClr>
                </a:solidFill>
              </a:rPr>
              <a:t>assessment</a:t>
            </a:r>
            <a:br>
              <a:rPr lang="en-US" sz="4000" dirty="0" smtClean="0">
                <a:solidFill>
                  <a:schemeClr val="tx2">
                    <a:lumMod val="75000"/>
                  </a:schemeClr>
                </a:solidFill>
              </a:rPr>
            </a:br>
            <a:r>
              <a:rPr lang="en-US" sz="2000" dirty="0" smtClean="0">
                <a:solidFill>
                  <a:schemeClr val="tx2">
                    <a:lumMod val="75000"/>
                  </a:schemeClr>
                </a:solidFill>
              </a:rPr>
              <a:t/>
            </a:r>
            <a:br>
              <a:rPr lang="en-US" sz="2000" dirty="0" smtClean="0">
                <a:solidFill>
                  <a:schemeClr val="tx2">
                    <a:lumMod val="75000"/>
                  </a:schemeClr>
                </a:solidFill>
              </a:rPr>
            </a:br>
            <a:r>
              <a:rPr lang="en-US" sz="3200" dirty="0" smtClean="0">
                <a:solidFill>
                  <a:schemeClr val="tx2">
                    <a:lumMod val="75000"/>
                  </a:schemeClr>
                </a:solidFill>
              </a:rPr>
              <a:t>The future of AQ monitoring for </a:t>
            </a:r>
            <a:r>
              <a:rPr lang="en-US" sz="3200" dirty="0" smtClean="0">
                <a:solidFill>
                  <a:schemeClr val="tx2">
                    <a:lumMod val="75000"/>
                  </a:schemeClr>
                </a:solidFill>
              </a:rPr>
              <a:t/>
            </a:r>
            <a:br>
              <a:rPr lang="en-US" sz="3200" dirty="0" smtClean="0">
                <a:solidFill>
                  <a:schemeClr val="tx2">
                    <a:lumMod val="75000"/>
                  </a:schemeClr>
                </a:solidFill>
              </a:rPr>
            </a:br>
            <a:r>
              <a:rPr lang="en-US" sz="3200" dirty="0" smtClean="0">
                <a:solidFill>
                  <a:schemeClr val="tx2">
                    <a:lumMod val="75000"/>
                  </a:schemeClr>
                </a:solidFill>
              </a:rPr>
              <a:t>forecasting </a:t>
            </a:r>
            <a:r>
              <a:rPr lang="en-US" sz="3200" dirty="0" smtClean="0">
                <a:solidFill>
                  <a:schemeClr val="tx2">
                    <a:lumMod val="75000"/>
                  </a:schemeClr>
                </a:solidFill>
              </a:rPr>
              <a:t>and </a:t>
            </a:r>
            <a:r>
              <a:rPr lang="en-US" sz="3200" dirty="0" smtClean="0">
                <a:solidFill>
                  <a:schemeClr val="tx2">
                    <a:lumMod val="75000"/>
                  </a:schemeClr>
                </a:solidFill>
              </a:rPr>
              <a:t>policy support</a:t>
            </a:r>
            <a:r>
              <a:rPr lang="nb-NO" sz="4000" b="1" dirty="0" smtClean="0">
                <a:solidFill>
                  <a:schemeClr val="tx2">
                    <a:lumMod val="75000"/>
                  </a:schemeClr>
                </a:solidFill>
                <a:ea typeface="Geneva" pitchFamily="-109" charset="0"/>
                <a:cs typeface="Geneva" pitchFamily="-109" charset="0"/>
              </a:rPr>
              <a:t/>
            </a:r>
            <a:br>
              <a:rPr lang="nb-NO" sz="4000" b="1" dirty="0" smtClean="0">
                <a:solidFill>
                  <a:schemeClr val="tx2">
                    <a:lumMod val="75000"/>
                  </a:schemeClr>
                </a:solidFill>
                <a:ea typeface="Geneva" pitchFamily="-109" charset="0"/>
                <a:cs typeface="Geneva" pitchFamily="-109" charset="0"/>
              </a:rPr>
            </a:br>
            <a:r>
              <a:rPr lang="nb-NO" sz="4000" b="1" dirty="0" smtClean="0">
                <a:ea typeface="Geneva" pitchFamily="-109" charset="0"/>
                <a:cs typeface="Geneva" pitchFamily="-109" charset="0"/>
              </a:rPr>
              <a:t/>
            </a:r>
            <a:br>
              <a:rPr lang="nb-NO" sz="4000" b="1" dirty="0" smtClean="0">
                <a:ea typeface="Geneva" pitchFamily="-109" charset="0"/>
                <a:cs typeface="Geneva" pitchFamily="-109" charset="0"/>
              </a:rPr>
            </a:br>
            <a:r>
              <a:rPr lang="nb-NO" sz="4000" b="1" dirty="0" smtClean="0">
                <a:ea typeface="Geneva" pitchFamily="-109" charset="0"/>
                <a:cs typeface="Geneva" pitchFamily="-109" charset="0"/>
              </a:rPr>
              <a:t> </a:t>
            </a:r>
            <a:br>
              <a:rPr lang="nb-NO" sz="4000" b="1" dirty="0" smtClean="0">
                <a:ea typeface="Geneva" pitchFamily="-109" charset="0"/>
                <a:cs typeface="Geneva" pitchFamily="-109" charset="0"/>
              </a:rPr>
            </a:br>
            <a:r>
              <a:rPr lang="nb-NO" sz="4000" b="1" dirty="0" smtClean="0">
                <a:ea typeface="Geneva" pitchFamily="-109" charset="0"/>
                <a:cs typeface="Geneva" pitchFamily="-109" charset="0"/>
              </a:rPr>
              <a:t/>
            </a:r>
            <a:br>
              <a:rPr lang="nb-NO" sz="4000" b="1" dirty="0" smtClean="0">
                <a:ea typeface="Geneva" pitchFamily="-109" charset="0"/>
                <a:cs typeface="Geneva" pitchFamily="-109" charset="0"/>
              </a:rPr>
            </a:br>
            <a:r>
              <a:rPr lang="nb-NO" sz="6000" dirty="0" smtClean="0">
                <a:ea typeface="Geneva" pitchFamily="-109" charset="0"/>
                <a:cs typeface="Geneva" pitchFamily="-109" charset="0"/>
              </a:rPr>
              <a:t/>
            </a:r>
            <a:br>
              <a:rPr lang="nb-NO" sz="6000" dirty="0" smtClean="0">
                <a:ea typeface="Geneva" pitchFamily="-109" charset="0"/>
                <a:cs typeface="Geneva" pitchFamily="-109" charset="0"/>
              </a:rPr>
            </a:br>
            <a:endParaRPr lang="en-US" sz="6000" dirty="0" smtClean="0">
              <a:ea typeface="Geneva" pitchFamily="-109" charset="0"/>
              <a:cs typeface="Geneva" pitchFamily="-109" charset="0"/>
            </a:endParaRPr>
          </a:p>
        </p:txBody>
      </p:sp>
      <p:sp>
        <p:nvSpPr>
          <p:cNvPr id="14339" name="Undertittel 13"/>
          <p:cNvSpPr>
            <a:spLocks noGrp="1"/>
          </p:cNvSpPr>
          <p:nvPr>
            <p:ph type="subTitle" idx="1"/>
          </p:nvPr>
        </p:nvSpPr>
        <p:spPr>
          <a:xfrm>
            <a:off x="439513" y="4293096"/>
            <a:ext cx="8001000" cy="1100142"/>
          </a:xfrm>
        </p:spPr>
        <p:txBody>
          <a:bodyPr/>
          <a:lstStyle/>
          <a:p>
            <a:pPr algn="ctr"/>
            <a:r>
              <a:rPr lang="nb-NO" dirty="0" smtClean="0">
                <a:solidFill>
                  <a:schemeClr val="tx2">
                    <a:lumMod val="75000"/>
                  </a:schemeClr>
                </a:solidFill>
                <a:ea typeface="Geneva" pitchFamily="-109" charset="0"/>
                <a:cs typeface="Geneva" pitchFamily="-109" charset="0"/>
              </a:rPr>
              <a:t>Cristina </a:t>
            </a:r>
            <a:r>
              <a:rPr lang="nb-NO" dirty="0" smtClean="0">
                <a:solidFill>
                  <a:schemeClr val="tx2">
                    <a:lumMod val="75000"/>
                  </a:schemeClr>
                </a:solidFill>
                <a:ea typeface="Geneva" pitchFamily="-109" charset="0"/>
                <a:cs typeface="Geneva" pitchFamily="-109" charset="0"/>
              </a:rPr>
              <a:t>Guerreiro</a:t>
            </a:r>
          </a:p>
          <a:p>
            <a:pPr algn="ctr"/>
            <a:endParaRPr lang="nb-NO" sz="2000" dirty="0">
              <a:solidFill>
                <a:schemeClr val="tx2">
                  <a:lumMod val="75000"/>
                </a:schemeClr>
              </a:solidFill>
              <a:ea typeface="Geneva" pitchFamily="-109" charset="0"/>
              <a:cs typeface="Geneva" pitchFamily="-109" charset="0"/>
            </a:endParaRPr>
          </a:p>
          <a:p>
            <a:pPr algn="ctr"/>
            <a:endParaRPr lang="nb-NO" sz="2000" dirty="0" smtClean="0">
              <a:solidFill>
                <a:schemeClr val="tx2">
                  <a:lumMod val="75000"/>
                </a:schemeClr>
              </a:solidFill>
              <a:ea typeface="Geneva" pitchFamily="-109" charset="0"/>
              <a:cs typeface="Geneva" pitchFamily="-109" charset="0"/>
            </a:endParaRPr>
          </a:p>
          <a:p>
            <a:pPr algn="ctr"/>
            <a:endParaRPr lang="nb-NO" sz="2000" dirty="0" smtClean="0">
              <a:solidFill>
                <a:schemeClr val="tx2">
                  <a:lumMod val="75000"/>
                </a:schemeClr>
              </a:solidFill>
              <a:ea typeface="Geneva" pitchFamily="-109" charset="0"/>
              <a:cs typeface="Geneva" pitchFamily="-109" charset="0"/>
            </a:endParaRPr>
          </a:p>
          <a:p>
            <a:pPr algn="ctr"/>
            <a:endParaRPr lang="nb-NO" sz="2000" dirty="0" smtClean="0">
              <a:solidFill>
                <a:schemeClr val="bg1"/>
              </a:solidFill>
              <a:ea typeface="Geneva" pitchFamily="-109" charset="0"/>
              <a:cs typeface="Geneva" pitchFamily="-109" charset="0"/>
            </a:endParaRPr>
          </a:p>
          <a:p>
            <a:pPr lvl="0" algn="r"/>
            <a:r>
              <a:rPr lang="nb-NO" sz="2400" dirty="0">
                <a:solidFill>
                  <a:schemeClr val="bg1"/>
                </a:solidFill>
                <a:ea typeface="Geneva" pitchFamily="-109" charset="0"/>
                <a:cs typeface="Geneva" pitchFamily="-109" charset="0"/>
              </a:rPr>
              <a:t>ENEON </a:t>
            </a:r>
            <a:r>
              <a:rPr lang="nb-NO" sz="2400" dirty="0" smtClean="0">
                <a:solidFill>
                  <a:schemeClr val="bg1"/>
                </a:solidFill>
                <a:ea typeface="Geneva" pitchFamily="-109" charset="0"/>
                <a:cs typeface="Geneva" pitchFamily="-109" charset="0"/>
              </a:rPr>
              <a:t>Workshop</a:t>
            </a:r>
            <a:r>
              <a:rPr lang="nb-NO" sz="2400" dirty="0">
                <a:solidFill>
                  <a:schemeClr val="bg1"/>
                </a:solidFill>
                <a:ea typeface="Geneva" pitchFamily="-109" charset="0"/>
                <a:cs typeface="Geneva" pitchFamily="-109" charset="0"/>
              </a:rPr>
              <a:t>, </a:t>
            </a:r>
            <a:r>
              <a:rPr lang="nb-NO" sz="2400" dirty="0" err="1">
                <a:solidFill>
                  <a:schemeClr val="bg1"/>
                </a:solidFill>
                <a:ea typeface="Geneva" pitchFamily="-109" charset="0"/>
                <a:cs typeface="Geneva" pitchFamily="-109" charset="0"/>
              </a:rPr>
              <a:t>Laxenburg</a:t>
            </a:r>
            <a:r>
              <a:rPr lang="nb-NO" sz="2400" dirty="0">
                <a:solidFill>
                  <a:schemeClr val="bg1"/>
                </a:solidFill>
                <a:ea typeface="Geneva" pitchFamily="-109" charset="0"/>
                <a:cs typeface="Geneva" pitchFamily="-109" charset="0"/>
              </a:rPr>
              <a:t> </a:t>
            </a:r>
            <a:r>
              <a:rPr lang="nb-NO" sz="2400" dirty="0" smtClean="0">
                <a:solidFill>
                  <a:schemeClr val="bg1"/>
                </a:solidFill>
                <a:ea typeface="Geneva" pitchFamily="-109" charset="0"/>
                <a:cs typeface="Geneva" pitchFamily="-109" charset="0"/>
              </a:rPr>
              <a:t>12</a:t>
            </a:r>
            <a:r>
              <a:rPr lang="nb-NO" sz="2400" baseline="30000" dirty="0" smtClean="0">
                <a:solidFill>
                  <a:schemeClr val="bg1"/>
                </a:solidFill>
                <a:ea typeface="Geneva" pitchFamily="-109" charset="0"/>
                <a:cs typeface="Geneva" pitchFamily="-109" charset="0"/>
              </a:rPr>
              <a:t>th</a:t>
            </a:r>
            <a:r>
              <a:rPr lang="nb-NO" sz="2400" dirty="0" smtClean="0">
                <a:solidFill>
                  <a:schemeClr val="bg1"/>
                </a:solidFill>
                <a:ea typeface="Geneva" pitchFamily="-109" charset="0"/>
                <a:cs typeface="Geneva" pitchFamily="-109" charset="0"/>
              </a:rPr>
              <a:t>-13</a:t>
            </a:r>
            <a:r>
              <a:rPr lang="nb-NO" sz="2400" baseline="30000" dirty="0" smtClean="0">
                <a:solidFill>
                  <a:schemeClr val="bg1"/>
                </a:solidFill>
                <a:ea typeface="Geneva" pitchFamily="-109" charset="0"/>
                <a:cs typeface="Geneva" pitchFamily="-109" charset="0"/>
              </a:rPr>
              <a:t>th</a:t>
            </a:r>
            <a:r>
              <a:rPr lang="nb-NO" sz="2400" dirty="0" smtClean="0">
                <a:solidFill>
                  <a:schemeClr val="bg1"/>
                </a:solidFill>
                <a:ea typeface="Geneva" pitchFamily="-109" charset="0"/>
                <a:cs typeface="Geneva" pitchFamily="-109" charset="0"/>
              </a:rPr>
              <a:t> </a:t>
            </a:r>
            <a:r>
              <a:rPr lang="nb-NO" sz="2400" dirty="0" err="1" smtClean="0">
                <a:solidFill>
                  <a:schemeClr val="bg1"/>
                </a:solidFill>
                <a:ea typeface="Geneva" pitchFamily="-109" charset="0"/>
                <a:cs typeface="Geneva" pitchFamily="-109" charset="0"/>
              </a:rPr>
              <a:t>October</a:t>
            </a:r>
            <a:r>
              <a:rPr lang="nb-NO" sz="2400" dirty="0" smtClean="0">
                <a:solidFill>
                  <a:schemeClr val="bg1"/>
                </a:solidFill>
                <a:ea typeface="Geneva" pitchFamily="-109" charset="0"/>
                <a:cs typeface="Geneva" pitchFamily="-109" charset="0"/>
              </a:rPr>
              <a:t>, 2016</a:t>
            </a:r>
            <a:endParaRPr lang="en-GB" sz="2400" dirty="0" smtClean="0">
              <a:solidFill>
                <a:schemeClr val="bg1"/>
              </a:solidFill>
              <a:cs typeface="Arial" pitchFamily="34" charset="0"/>
            </a:endParaRPr>
          </a:p>
          <a:p>
            <a:pPr algn="ctr"/>
            <a:r>
              <a:rPr lang="nb-NO" sz="2000" dirty="0" smtClean="0">
                <a:solidFill>
                  <a:schemeClr val="tx2">
                    <a:lumMod val="75000"/>
                  </a:schemeClr>
                </a:solidFill>
                <a:ea typeface="Geneva" pitchFamily="-109" charset="0"/>
                <a:cs typeface="Geneva" pitchFamily="-109" charset="0"/>
              </a:rPr>
              <a:t> </a:t>
            </a:r>
          </a:p>
          <a:p>
            <a:pPr algn="ctr"/>
            <a:endParaRPr lang="nb-NO" dirty="0" smtClean="0">
              <a:ea typeface="Geneva" pitchFamily="-109" charset="0"/>
              <a:cs typeface="Geneva" pitchFamily="-109" charset="0"/>
            </a:endParaRPr>
          </a:p>
          <a:p>
            <a:pPr algn="ctr"/>
            <a:endParaRPr lang="en-US" dirty="0" smtClean="0">
              <a:ea typeface="Geneva" pitchFamily="-109" charset="0"/>
              <a:cs typeface="Geneva" pitchFamily="-109"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 y="957193"/>
            <a:ext cx="5940152" cy="5954535"/>
          </a:xfrm>
          <a:prstGeom prst="rect">
            <a:avLst/>
          </a:prstGeom>
        </p:spPr>
      </p:pic>
      <p:pic>
        <p:nvPicPr>
          <p:cNvPr id="13" name="Content Placeholder 12"/>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4067944" y="1266041"/>
            <a:ext cx="1699012" cy="2437428"/>
          </a:xfrm>
        </p:spPr>
      </p:pic>
      <p:sp>
        <p:nvSpPr>
          <p:cNvPr id="2" name="Content Placeholder 1"/>
          <p:cNvSpPr>
            <a:spLocks noGrp="1"/>
          </p:cNvSpPr>
          <p:nvPr>
            <p:ph sz="quarter" idx="4294967295"/>
          </p:nvPr>
        </p:nvSpPr>
        <p:spPr>
          <a:xfrm>
            <a:off x="856707" y="221425"/>
            <a:ext cx="6741968" cy="625568"/>
          </a:xfrm>
        </p:spPr>
        <p:txBody>
          <a:bodyPr/>
          <a:lstStyle/>
          <a:p>
            <a:r>
              <a:rPr lang="en-GB" sz="4400" dirty="0" smtClean="0">
                <a:solidFill>
                  <a:srgbClr val="0099FF"/>
                </a:solidFill>
                <a:latin typeface="+mj-lt"/>
              </a:rPr>
              <a:t>Benzo(a)pyrene</a:t>
            </a:r>
            <a:endParaRPr lang="en-GB" sz="4400" dirty="0">
              <a:solidFill>
                <a:srgbClr val="0099FF"/>
              </a:solidFill>
              <a:latin typeface="+mj-lt"/>
            </a:endParaRPr>
          </a:p>
        </p:txBody>
      </p:sp>
      <p:graphicFrame>
        <p:nvGraphicFramePr>
          <p:cNvPr id="11" name="Diagram 10"/>
          <p:cNvGraphicFramePr/>
          <p:nvPr>
            <p:extLst>
              <p:ext uri="{D42A27DB-BD31-4B8C-83A1-F6EECF244321}">
                <p14:modId xmlns:p14="http://schemas.microsoft.com/office/powerpoint/2010/main" val="3484897357"/>
              </p:ext>
            </p:extLst>
          </p:nvPr>
        </p:nvGraphicFramePr>
        <p:xfrm>
          <a:off x="6228184" y="4454949"/>
          <a:ext cx="1989428" cy="646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
        <p:nvSpPr>
          <p:cNvPr id="7" name="TextBox 6"/>
          <p:cNvSpPr txBox="1"/>
          <p:nvPr/>
        </p:nvSpPr>
        <p:spPr>
          <a:xfrm>
            <a:off x="6169593" y="5577239"/>
            <a:ext cx="2858164" cy="291170"/>
          </a:xfrm>
          <a:prstGeom prst="rect">
            <a:avLst/>
          </a:prstGeom>
          <a:noFill/>
        </p:spPr>
        <p:txBody>
          <a:bodyPr wrap="square" rtlCol="0">
            <a:spAutoFit/>
          </a:bodyPr>
          <a:lstStyle/>
          <a:p>
            <a:r>
              <a:rPr lang="nb-NO" sz="1292" dirty="0">
                <a:latin typeface="Times New Roman" panose="02020603050405020304" pitchFamily="18" charset="0"/>
                <a:cs typeface="Times New Roman" panose="02020603050405020304" pitchFamily="18" charset="0"/>
              </a:rPr>
              <a:t>Source: </a:t>
            </a:r>
            <a:r>
              <a:rPr lang="nb-NO" sz="1292" dirty="0" smtClean="0">
                <a:latin typeface="Times New Roman" panose="02020603050405020304" pitchFamily="18" charset="0"/>
                <a:cs typeface="Times New Roman" panose="02020603050405020304" pitchFamily="18" charset="0"/>
              </a:rPr>
              <a:t>EEA Report 5/2015</a:t>
            </a:r>
            <a:endParaRPr lang="en-GB" sz="1292"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228185" y="1556792"/>
            <a:ext cx="2664296" cy="2554545"/>
          </a:xfrm>
          <a:prstGeom prst="rect">
            <a:avLst/>
          </a:prstGeom>
          <a:noFill/>
        </p:spPr>
        <p:txBody>
          <a:bodyPr wrap="square" rtlCol="0">
            <a:spAutoFit/>
          </a:bodyPr>
          <a:lstStyle/>
          <a:p>
            <a:pPr marL="285750" indent="-285750">
              <a:spcBef>
                <a:spcPts val="1200"/>
              </a:spcBef>
              <a:buFont typeface="Wingdings" panose="05000000000000000000" pitchFamily="2" charset="2"/>
              <a:buChar char="Ø"/>
            </a:pPr>
            <a:r>
              <a:rPr lang="en-GB" dirty="0" smtClean="0"/>
              <a:t>Difficult to assess population exposure in areas with few stations;</a:t>
            </a:r>
          </a:p>
          <a:p>
            <a:pPr marL="285750" indent="-285750">
              <a:spcBef>
                <a:spcPts val="1200"/>
              </a:spcBef>
              <a:buFont typeface="Wingdings" panose="05000000000000000000" pitchFamily="2" charset="2"/>
              <a:buChar char="Ø"/>
            </a:pPr>
            <a:r>
              <a:rPr lang="en-GB" dirty="0" smtClean="0"/>
              <a:t>Emission inventories are very uncertain</a:t>
            </a:r>
          </a:p>
          <a:p>
            <a:pPr marL="742950" lvl="1" indent="-285750">
              <a:spcBef>
                <a:spcPts val="1200"/>
              </a:spcBef>
              <a:buFont typeface="Wingdings" panose="05000000000000000000" pitchFamily="2" charset="2"/>
              <a:buChar char="Ø"/>
            </a:pPr>
            <a:r>
              <a:rPr lang="en-GB" sz="1600" dirty="0" smtClean="0"/>
              <a:t>No emission reporting obligation</a:t>
            </a:r>
            <a:endParaRPr lang="en-GB" sz="1600" dirty="0"/>
          </a:p>
        </p:txBody>
      </p:sp>
    </p:spTree>
    <p:extLst>
      <p:ext uri="{BB962C8B-B14F-4D97-AF65-F5344CB8AC3E}">
        <p14:creationId xmlns:p14="http://schemas.microsoft.com/office/powerpoint/2010/main" val="3499468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403648" y="4625060"/>
            <a:ext cx="6054371" cy="2023421"/>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2126479" y="1716090"/>
            <a:ext cx="5272104" cy="2461584"/>
          </a:xfrm>
          <a:prstGeom prst="rect">
            <a:avLst/>
          </a:prstGeom>
          <a:noFill/>
          <a:ln w="9525">
            <a:noFill/>
            <a:miter lim="800000"/>
            <a:headEnd/>
            <a:tailEnd/>
          </a:ln>
        </p:spPr>
      </p:pic>
      <p:pic>
        <p:nvPicPr>
          <p:cNvPr id="6" name="Picture 2"/>
          <p:cNvPicPr>
            <a:picLocks noChangeAspect="1" noChangeArrowheads="1"/>
          </p:cNvPicPr>
          <p:nvPr/>
        </p:nvPicPr>
        <p:blipFill>
          <a:blip r:embed="rId5"/>
          <a:srcRect/>
          <a:stretch>
            <a:fillRect/>
          </a:stretch>
        </p:blipFill>
        <p:spPr bwMode="auto">
          <a:xfrm>
            <a:off x="5636350" y="4185347"/>
            <a:ext cx="2571767" cy="2516713"/>
          </a:xfrm>
          <a:prstGeom prst="rect">
            <a:avLst/>
          </a:prstGeom>
          <a:noFill/>
          <a:ln w="9525">
            <a:noFill/>
            <a:miter lim="800000"/>
            <a:headEnd/>
            <a:tailEnd/>
          </a:ln>
        </p:spPr>
      </p:pic>
      <p:sp>
        <p:nvSpPr>
          <p:cNvPr id="7" name="TextBox 6"/>
          <p:cNvSpPr txBox="1"/>
          <p:nvPr/>
        </p:nvSpPr>
        <p:spPr>
          <a:xfrm>
            <a:off x="4350467" y="4603392"/>
            <a:ext cx="697627" cy="369332"/>
          </a:xfrm>
          <a:prstGeom prst="rect">
            <a:avLst/>
          </a:prstGeom>
          <a:noFill/>
        </p:spPr>
        <p:txBody>
          <a:bodyPr wrap="none" rtlCol="0">
            <a:spAutoFit/>
          </a:bodyPr>
          <a:lstStyle/>
          <a:p>
            <a:r>
              <a:rPr lang="en-GB" u="sng" dirty="0"/>
              <a:t>1978</a:t>
            </a:r>
          </a:p>
        </p:txBody>
      </p:sp>
      <p:sp>
        <p:nvSpPr>
          <p:cNvPr id="8" name="TextBox 7"/>
          <p:cNvSpPr txBox="1"/>
          <p:nvPr/>
        </p:nvSpPr>
        <p:spPr>
          <a:xfrm>
            <a:off x="4350467" y="5192755"/>
            <a:ext cx="697627" cy="369332"/>
          </a:xfrm>
          <a:prstGeom prst="rect">
            <a:avLst/>
          </a:prstGeom>
          <a:noFill/>
        </p:spPr>
        <p:txBody>
          <a:bodyPr wrap="none" rtlCol="0">
            <a:spAutoFit/>
          </a:bodyPr>
          <a:lstStyle/>
          <a:p>
            <a:r>
              <a:rPr lang="en-GB" u="sng" dirty="0"/>
              <a:t>1979</a:t>
            </a:r>
          </a:p>
        </p:txBody>
      </p:sp>
      <p:sp>
        <p:nvSpPr>
          <p:cNvPr id="10" name="TextBox 9"/>
          <p:cNvSpPr txBox="1"/>
          <p:nvPr/>
        </p:nvSpPr>
        <p:spPr>
          <a:xfrm>
            <a:off x="4363032" y="5996433"/>
            <a:ext cx="697627" cy="369332"/>
          </a:xfrm>
          <a:prstGeom prst="rect">
            <a:avLst/>
          </a:prstGeom>
          <a:noFill/>
        </p:spPr>
        <p:txBody>
          <a:bodyPr wrap="none" rtlCol="0">
            <a:spAutoFit/>
          </a:bodyPr>
          <a:lstStyle/>
          <a:p>
            <a:r>
              <a:rPr lang="en-GB" u="sng" dirty="0"/>
              <a:t>1989</a:t>
            </a:r>
          </a:p>
        </p:txBody>
      </p:sp>
      <p:sp>
        <p:nvSpPr>
          <p:cNvPr id="9" name="Title 1"/>
          <p:cNvSpPr>
            <a:spLocks noGrp="1"/>
          </p:cNvSpPr>
          <p:nvPr>
            <p:ph type="title"/>
          </p:nvPr>
        </p:nvSpPr>
        <p:spPr>
          <a:xfrm>
            <a:off x="457200" y="342532"/>
            <a:ext cx="8229600" cy="1143000"/>
          </a:xfrm>
        </p:spPr>
        <p:txBody>
          <a:bodyPr/>
          <a:lstStyle/>
          <a:p>
            <a:r>
              <a:rPr lang="en-GB" dirty="0" smtClean="0"/>
              <a:t>Trend analysis: </a:t>
            </a:r>
            <a:br>
              <a:rPr lang="en-GB" dirty="0" smtClean="0"/>
            </a:br>
            <a:r>
              <a:rPr lang="en-GB" dirty="0" smtClean="0"/>
              <a:t>	  </a:t>
            </a:r>
            <a:r>
              <a:rPr lang="en-GB" sz="4000" dirty="0" err="1" smtClean="0"/>
              <a:t>Longterm</a:t>
            </a:r>
            <a:r>
              <a:rPr lang="en-GB" sz="4000" dirty="0" smtClean="0"/>
              <a:t> series unique to </a:t>
            </a:r>
            <a:r>
              <a:rPr lang="en-GB" sz="4000" i="1" dirty="0" smtClean="0"/>
              <a:t>in situ</a:t>
            </a:r>
            <a:endParaRPr lang="en-GB" sz="4000" i="1" dirty="0"/>
          </a:p>
        </p:txBody>
      </p:sp>
      <p:sp>
        <p:nvSpPr>
          <p:cNvPr id="2" name="Right Arrow 1"/>
          <p:cNvSpPr/>
          <p:nvPr/>
        </p:nvSpPr>
        <p:spPr>
          <a:xfrm>
            <a:off x="474079" y="1133756"/>
            <a:ext cx="586408" cy="279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83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916832"/>
            <a:ext cx="8001000" cy="1676399"/>
          </a:xfrm>
        </p:spPr>
        <p:txBody>
          <a:bodyPr/>
          <a:lstStyle/>
          <a:p>
            <a:pPr algn="ctr"/>
            <a:r>
              <a:rPr lang="en-GB" dirty="0">
                <a:solidFill>
                  <a:schemeClr val="tx2">
                    <a:lumMod val="75000"/>
                  </a:schemeClr>
                </a:solidFill>
              </a:rPr>
              <a:t>The future of AQ monitoring for forecasting and planning activities</a:t>
            </a:r>
            <a:br>
              <a:rPr lang="en-GB" dirty="0">
                <a:solidFill>
                  <a:schemeClr val="tx2">
                    <a:lumMod val="75000"/>
                  </a:schemeClr>
                </a:solidFill>
              </a:rPr>
            </a:br>
            <a:endParaRPr lang="en-GB" dirty="0">
              <a:solidFill>
                <a:schemeClr val="tx2">
                  <a:lumMod val="75000"/>
                </a:schemeClr>
              </a:solidFill>
            </a:endParaRPr>
          </a:p>
        </p:txBody>
      </p:sp>
    </p:spTree>
    <p:extLst>
      <p:ext uri="{BB962C8B-B14F-4D97-AF65-F5344CB8AC3E}">
        <p14:creationId xmlns:p14="http://schemas.microsoft.com/office/powerpoint/2010/main" val="933819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Forecasting</a:t>
            </a:r>
            <a:r>
              <a:rPr lang="nb-NO" dirty="0" smtClean="0"/>
              <a:t>  </a:t>
            </a:r>
            <a:r>
              <a:rPr lang="nb-NO" dirty="0" err="1" smtClean="0"/>
              <a:t>activities</a:t>
            </a:r>
            <a:endParaRPr lang="nb-NO" dirty="0"/>
          </a:p>
        </p:txBody>
      </p:sp>
      <p:pic>
        <p:nvPicPr>
          <p:cNvPr id="4" name="Picture 13" descr="D:\Mean_2012020800_no2_ALL_D+0.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1013"/>
          <a:stretch/>
        </p:blipFill>
        <p:spPr bwMode="auto">
          <a:xfrm>
            <a:off x="-239973" y="1628800"/>
            <a:ext cx="8196349" cy="31290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5" name="Picture 4" descr="EN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558" y="1417638"/>
            <a:ext cx="3673475"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7200" y="5711770"/>
            <a:ext cx="2602632" cy="677108"/>
          </a:xfrm>
          <a:prstGeom prst="rect">
            <a:avLst/>
          </a:prstGeom>
        </p:spPr>
        <p:txBody>
          <a:bodyPr wrap="square">
            <a:spAutoFit/>
          </a:bodyPr>
          <a:lstStyle/>
          <a:p>
            <a:r>
              <a:rPr lang="nb-NO" sz="2000" b="1" dirty="0" err="1" smtClean="0">
                <a:solidFill>
                  <a:schemeClr val="accent1">
                    <a:lumMod val="75000"/>
                  </a:schemeClr>
                </a:solidFill>
                <a:latin typeface="+mn-lt"/>
                <a:cs typeface="Iskoola Pota" pitchFamily="34" charset="0"/>
              </a:rPr>
              <a:t>Observations</a:t>
            </a:r>
            <a:r>
              <a:rPr lang="nb-NO" sz="2000" b="1" dirty="0" smtClean="0">
                <a:solidFill>
                  <a:schemeClr val="accent1">
                    <a:lumMod val="75000"/>
                  </a:schemeClr>
                </a:solidFill>
                <a:latin typeface="+mn-lt"/>
                <a:cs typeface="Iskoola Pota" pitchFamily="34" charset="0"/>
              </a:rPr>
              <a:t> in NRT</a:t>
            </a:r>
          </a:p>
          <a:p>
            <a:endParaRPr lang="nb-NO" dirty="0"/>
          </a:p>
        </p:txBody>
      </p:sp>
      <p:pic>
        <p:nvPicPr>
          <p:cNvPr id="7" name="Picture 6" descr="ETCACM_Airbase_NO2_2009_Average.png"/>
          <p:cNvPicPr>
            <a:picLocks noChangeAspect="1"/>
          </p:cNvPicPr>
          <p:nvPr/>
        </p:nvPicPr>
        <p:blipFill>
          <a:blip r:embed="rId4" cstate="print"/>
          <a:stretch>
            <a:fillRect/>
          </a:stretch>
        </p:blipFill>
        <p:spPr>
          <a:xfrm>
            <a:off x="0" y="1587494"/>
            <a:ext cx="4283968" cy="3938122"/>
          </a:xfrm>
          <a:prstGeom prst="rect">
            <a:avLst/>
          </a:prstGeom>
        </p:spPr>
      </p:pic>
      <p:sp>
        <p:nvSpPr>
          <p:cNvPr id="9" name="Rectangle 8"/>
          <p:cNvSpPr/>
          <p:nvPr/>
        </p:nvSpPr>
        <p:spPr>
          <a:xfrm>
            <a:off x="6228184" y="5742548"/>
            <a:ext cx="3907160" cy="677108"/>
          </a:xfrm>
          <a:prstGeom prst="rect">
            <a:avLst/>
          </a:prstGeom>
        </p:spPr>
        <p:txBody>
          <a:bodyPr wrap="square">
            <a:spAutoFit/>
          </a:bodyPr>
          <a:lstStyle/>
          <a:p>
            <a:r>
              <a:rPr lang="nb-NO" sz="2000" b="1" dirty="0" smtClean="0">
                <a:solidFill>
                  <a:schemeClr val="accent1">
                    <a:lumMod val="75000"/>
                  </a:schemeClr>
                </a:solidFill>
                <a:latin typeface="+mn-lt"/>
                <a:cs typeface="Iskoola Pota" pitchFamily="34" charset="0"/>
              </a:rPr>
              <a:t>Analyses and </a:t>
            </a:r>
            <a:r>
              <a:rPr lang="nb-NO" sz="2000" b="1" dirty="0" err="1" smtClean="0">
                <a:solidFill>
                  <a:schemeClr val="accent1">
                    <a:lumMod val="75000"/>
                  </a:schemeClr>
                </a:solidFill>
                <a:latin typeface="+mn-lt"/>
                <a:cs typeface="Iskoola Pota" pitchFamily="34" charset="0"/>
              </a:rPr>
              <a:t>Forecasts</a:t>
            </a:r>
            <a:r>
              <a:rPr lang="nb-NO" sz="2000" b="1" dirty="0" smtClean="0">
                <a:solidFill>
                  <a:schemeClr val="accent1">
                    <a:lumMod val="75000"/>
                  </a:schemeClr>
                </a:solidFill>
                <a:latin typeface="+mn-lt"/>
                <a:cs typeface="Iskoola Pota" pitchFamily="34" charset="0"/>
              </a:rPr>
              <a:t>  </a:t>
            </a:r>
          </a:p>
          <a:p>
            <a:endParaRPr lang="nb-NO" dirty="0"/>
          </a:p>
        </p:txBody>
      </p:sp>
      <p:sp>
        <p:nvSpPr>
          <p:cNvPr id="10" name="Rectangle 9"/>
          <p:cNvSpPr/>
          <p:nvPr/>
        </p:nvSpPr>
        <p:spPr>
          <a:xfrm>
            <a:off x="3491880" y="5711770"/>
            <a:ext cx="3250704" cy="707886"/>
          </a:xfrm>
          <a:prstGeom prst="rect">
            <a:avLst/>
          </a:prstGeom>
        </p:spPr>
        <p:txBody>
          <a:bodyPr wrap="square">
            <a:spAutoFit/>
          </a:bodyPr>
          <a:lstStyle/>
          <a:p>
            <a:r>
              <a:rPr lang="nb-NO" sz="2000" b="1" dirty="0" smtClean="0">
                <a:solidFill>
                  <a:schemeClr val="accent1">
                    <a:lumMod val="75000"/>
                  </a:schemeClr>
                </a:solidFill>
                <a:latin typeface="+mn-lt"/>
                <a:cs typeface="Iskoola Pota" pitchFamily="34" charset="0"/>
              </a:rPr>
              <a:t>Data </a:t>
            </a:r>
            <a:r>
              <a:rPr lang="nb-NO" sz="2000" b="1" dirty="0" err="1" smtClean="0">
                <a:solidFill>
                  <a:schemeClr val="accent1">
                    <a:lumMod val="75000"/>
                  </a:schemeClr>
                </a:solidFill>
                <a:latin typeface="+mn-lt"/>
                <a:cs typeface="Iskoola Pota" pitchFamily="34" charset="0"/>
              </a:rPr>
              <a:t>assimilation</a:t>
            </a:r>
            <a:r>
              <a:rPr lang="nb-NO" sz="2000" b="1" dirty="0" smtClean="0">
                <a:solidFill>
                  <a:schemeClr val="accent1">
                    <a:lumMod val="75000"/>
                  </a:schemeClr>
                </a:solidFill>
                <a:latin typeface="+mn-lt"/>
                <a:cs typeface="Iskoola Pota" pitchFamily="34" charset="0"/>
              </a:rPr>
              <a:t> </a:t>
            </a:r>
          </a:p>
          <a:p>
            <a:r>
              <a:rPr lang="nb-NO" sz="2000" b="1" dirty="0" smtClean="0">
                <a:solidFill>
                  <a:schemeClr val="accent1">
                    <a:lumMod val="75000"/>
                  </a:schemeClr>
                </a:solidFill>
                <a:latin typeface="+mn-lt"/>
                <a:cs typeface="Iskoola Pota" pitchFamily="34" charset="0"/>
              </a:rPr>
              <a:t>Ensemble </a:t>
            </a:r>
            <a:r>
              <a:rPr lang="nb-NO" sz="2000" b="1" dirty="0" err="1" smtClean="0">
                <a:solidFill>
                  <a:schemeClr val="accent1">
                    <a:lumMod val="75000"/>
                  </a:schemeClr>
                </a:solidFill>
                <a:latin typeface="+mn-lt"/>
                <a:cs typeface="Iskoola Pota" pitchFamily="34" charset="0"/>
              </a:rPr>
              <a:t>of</a:t>
            </a:r>
            <a:r>
              <a:rPr lang="nb-NO" sz="2000" b="1" dirty="0" smtClean="0">
                <a:solidFill>
                  <a:schemeClr val="accent1">
                    <a:lumMod val="75000"/>
                  </a:schemeClr>
                </a:solidFill>
                <a:latin typeface="+mn-lt"/>
                <a:cs typeface="Iskoola Pota" pitchFamily="34" charset="0"/>
              </a:rPr>
              <a:t> </a:t>
            </a:r>
            <a:r>
              <a:rPr lang="nb-NO" sz="2000" b="1" dirty="0" err="1" smtClean="0">
                <a:solidFill>
                  <a:schemeClr val="accent1">
                    <a:lumMod val="75000"/>
                  </a:schemeClr>
                </a:solidFill>
                <a:latin typeface="+mn-lt"/>
                <a:cs typeface="Iskoola Pota" pitchFamily="34" charset="0"/>
              </a:rPr>
              <a:t>models</a:t>
            </a:r>
            <a:endParaRPr lang="nb-NO" sz="2000" dirty="0"/>
          </a:p>
        </p:txBody>
      </p:sp>
      <p:sp>
        <p:nvSpPr>
          <p:cNvPr id="11" name="Right Arrow 10"/>
          <p:cNvSpPr/>
          <p:nvPr/>
        </p:nvSpPr>
        <p:spPr>
          <a:xfrm>
            <a:off x="2786652" y="5873077"/>
            <a:ext cx="546360" cy="2610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ight Arrow 11"/>
          <p:cNvSpPr/>
          <p:nvPr/>
        </p:nvSpPr>
        <p:spPr>
          <a:xfrm>
            <a:off x="5681824" y="5873077"/>
            <a:ext cx="546360" cy="2610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Rectangle 2"/>
          <p:cNvSpPr/>
          <p:nvPr/>
        </p:nvSpPr>
        <p:spPr>
          <a:xfrm>
            <a:off x="1728362" y="3730872"/>
            <a:ext cx="7395850" cy="1877437"/>
          </a:xfrm>
          <a:prstGeom prst="rect">
            <a:avLst/>
          </a:prstGeom>
          <a:solidFill>
            <a:schemeClr val="bg1"/>
          </a:solidFill>
        </p:spPr>
        <p:txBody>
          <a:bodyPr wrap="square">
            <a:spAutoFit/>
          </a:bodyPr>
          <a:lstStyle/>
          <a:p>
            <a:pPr marL="342900" indent="-342900">
              <a:spcAft>
                <a:spcPts val="1200"/>
              </a:spcAft>
              <a:buFont typeface="Wingdings" panose="05000000000000000000" pitchFamily="2" charset="2"/>
              <a:buChar char="Ø"/>
            </a:pPr>
            <a:endParaRPr lang="en-GB" sz="400" dirty="0" smtClean="0">
              <a:latin typeface="Calibri" pitchFamily="34" charset="0"/>
              <a:cs typeface="Calibri" pitchFamily="34" charset="0"/>
            </a:endParaRPr>
          </a:p>
          <a:p>
            <a:pPr marL="342900" indent="-342900">
              <a:spcAft>
                <a:spcPts val="1200"/>
              </a:spcAft>
              <a:buFont typeface="Wingdings" panose="05000000000000000000" pitchFamily="2" charset="2"/>
              <a:buChar char="Ø"/>
            </a:pPr>
            <a:r>
              <a:rPr lang="en-GB" sz="2600" dirty="0" smtClean="0">
                <a:latin typeface="Calibri" pitchFamily="34" charset="0"/>
                <a:cs typeface="Calibri" pitchFamily="34" charset="0"/>
              </a:rPr>
              <a:t>Air </a:t>
            </a:r>
            <a:r>
              <a:rPr lang="en-GB" sz="2600" dirty="0">
                <a:latin typeface="Calibri" pitchFamily="34" charset="0"/>
                <a:cs typeface="Calibri" pitchFamily="34" charset="0"/>
              </a:rPr>
              <a:t>quality monitoring strategy </a:t>
            </a:r>
            <a:r>
              <a:rPr lang="en-GB" sz="2600" dirty="0" smtClean="0">
                <a:latin typeface="Calibri" pitchFamily="34" charset="0"/>
                <a:cs typeface="Calibri" pitchFamily="34" charset="0"/>
              </a:rPr>
              <a:t>must consider </a:t>
            </a:r>
            <a:r>
              <a:rPr lang="en-GB" sz="2600" dirty="0">
                <a:latin typeface="Calibri" pitchFamily="34" charset="0"/>
                <a:cs typeface="Calibri" pitchFamily="34" charset="0"/>
              </a:rPr>
              <a:t>station representativeness, geographical coverage.</a:t>
            </a:r>
          </a:p>
          <a:p>
            <a:pPr marL="342900" indent="-342900">
              <a:spcAft>
                <a:spcPts val="1200"/>
              </a:spcAft>
              <a:buFont typeface="Wingdings" panose="05000000000000000000" pitchFamily="2" charset="2"/>
              <a:buChar char="Ø"/>
            </a:pPr>
            <a:r>
              <a:rPr lang="en-GB" sz="2600" dirty="0">
                <a:latin typeface="Calibri" pitchFamily="34" charset="0"/>
                <a:cs typeface="Calibri" pitchFamily="34" charset="0"/>
              </a:rPr>
              <a:t>Foster the development of NRT data reporting </a:t>
            </a:r>
            <a:endParaRPr lang="en-GB" sz="2600" dirty="0" smtClean="0">
              <a:latin typeface="Calibri" pitchFamily="34" charset="0"/>
              <a:cs typeface="Calibri" pitchFamily="34" charset="0"/>
            </a:endParaRPr>
          </a:p>
          <a:p>
            <a:pPr marL="342900" indent="-342900">
              <a:spcAft>
                <a:spcPts val="1200"/>
              </a:spcAft>
              <a:buFont typeface="Wingdings" panose="05000000000000000000" pitchFamily="2" charset="2"/>
              <a:buChar char="Ø"/>
            </a:pPr>
            <a:endParaRPr lang="en-GB" sz="4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7844" y="245732"/>
            <a:ext cx="1635189" cy="625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re 1"/>
          <p:cNvSpPr>
            <a:spLocks noGrp="1"/>
          </p:cNvSpPr>
          <p:nvPr>
            <p:ph type="title"/>
          </p:nvPr>
        </p:nvSpPr>
        <p:spPr>
          <a:xfrm>
            <a:off x="209550" y="274638"/>
            <a:ext cx="8229600" cy="1143000"/>
          </a:xfrm>
        </p:spPr>
        <p:txBody>
          <a:bodyPr/>
          <a:lstStyle/>
          <a:p>
            <a:r>
              <a:rPr lang="fr-FR" sz="3200" dirty="0" smtClean="0">
                <a:latin typeface="Calibri" pitchFamily="34" charset="0"/>
                <a:ea typeface="ＭＳ Ｐゴシック" pitchFamily="34" charset="-128"/>
              </a:rPr>
              <a:t>Use of the </a:t>
            </a:r>
            <a:r>
              <a:rPr lang="fr-FR" sz="3200" dirty="0" err="1" smtClean="0">
                <a:latin typeface="Calibri" pitchFamily="34" charset="0"/>
                <a:ea typeface="ＭＳ Ｐゴシック" pitchFamily="34" charset="-128"/>
              </a:rPr>
              <a:t>forecasting</a:t>
            </a:r>
            <a:r>
              <a:rPr lang="fr-FR" sz="3200" dirty="0" smtClean="0">
                <a:latin typeface="Calibri" pitchFamily="34" charset="0"/>
                <a:ea typeface="ＭＳ Ｐゴシック" pitchFamily="34" charset="-128"/>
              </a:rPr>
              <a:t> </a:t>
            </a:r>
            <a:r>
              <a:rPr lang="fr-FR" sz="3200" dirty="0" err="1" smtClean="0">
                <a:latin typeface="Calibri" pitchFamily="34" charset="0"/>
                <a:ea typeface="ＭＳ Ｐゴシック" pitchFamily="34" charset="-128"/>
              </a:rPr>
              <a:t>skills</a:t>
            </a:r>
            <a:r>
              <a:rPr lang="fr-FR" sz="3200" dirty="0" smtClean="0">
                <a:latin typeface="Calibri" pitchFamily="34" charset="0"/>
                <a:ea typeface="ＭＳ Ｐゴシック" pitchFamily="34" charset="-128"/>
              </a:rPr>
              <a:t> to </a:t>
            </a:r>
            <a:r>
              <a:rPr lang="fr-FR" sz="3200" dirty="0" err="1" smtClean="0">
                <a:latin typeface="Calibri" pitchFamily="34" charset="0"/>
                <a:ea typeface="ＭＳ Ｐゴシック" pitchFamily="34" charset="-128"/>
              </a:rPr>
              <a:t>assess</a:t>
            </a:r>
            <a:r>
              <a:rPr lang="fr-FR" sz="3200" dirty="0" smtClean="0">
                <a:latin typeface="Calibri" pitchFamily="34" charset="0"/>
                <a:ea typeface="ＭＳ Ｐゴシック" pitchFamily="34" charset="-128"/>
              </a:rPr>
              <a:t> future </a:t>
            </a:r>
            <a:r>
              <a:rPr lang="fr-FR" sz="3200" dirty="0" err="1" smtClean="0">
                <a:latin typeface="Calibri" pitchFamily="34" charset="0"/>
                <a:ea typeface="ＭＳ Ｐゴシック" pitchFamily="34" charset="-128"/>
              </a:rPr>
              <a:t>emission</a:t>
            </a:r>
            <a:r>
              <a:rPr lang="fr-FR" sz="3200" dirty="0" smtClean="0">
                <a:latin typeface="Calibri" pitchFamily="34" charset="0"/>
                <a:ea typeface="ＭＳ Ｐゴシック" pitchFamily="34" charset="-128"/>
              </a:rPr>
              <a:t> </a:t>
            </a:r>
            <a:r>
              <a:rPr lang="fr-FR" sz="3200" dirty="0" err="1" smtClean="0">
                <a:latin typeface="Calibri" pitchFamily="34" charset="0"/>
                <a:ea typeface="ＭＳ Ｐゴシック" pitchFamily="34" charset="-128"/>
              </a:rPr>
              <a:t>reduction</a:t>
            </a:r>
            <a:r>
              <a:rPr lang="fr-FR" sz="3200" dirty="0" smtClean="0">
                <a:latin typeface="Calibri" pitchFamily="34" charset="0"/>
                <a:ea typeface="ＭＳ Ｐゴシック" pitchFamily="34" charset="-128"/>
              </a:rPr>
              <a:t> scenarios </a:t>
            </a:r>
          </a:p>
        </p:txBody>
      </p:sp>
      <p:pic>
        <p:nvPicPr>
          <p:cNvPr id="19460" name="Picture 4"/>
          <p:cNvPicPr>
            <a:picLocks noChangeAspect="1" noChangeArrowheads="1"/>
          </p:cNvPicPr>
          <p:nvPr/>
        </p:nvPicPr>
        <p:blipFill>
          <a:blip r:embed="rId2"/>
          <a:srcRect b="7738"/>
          <a:stretch>
            <a:fillRect/>
          </a:stretch>
        </p:blipFill>
        <p:spPr bwMode="auto">
          <a:xfrm>
            <a:off x="395536" y="1814077"/>
            <a:ext cx="5077197" cy="5043923"/>
          </a:xfrm>
          <a:prstGeom prst="rect">
            <a:avLst/>
          </a:prstGeom>
          <a:noFill/>
          <a:ln w="9525">
            <a:noFill/>
            <a:miter lim="800000"/>
            <a:headEnd/>
            <a:tailEnd/>
          </a:ln>
        </p:spPr>
      </p:pic>
      <p:pic>
        <p:nvPicPr>
          <p:cNvPr id="4098" name="Picture 2"/>
          <p:cNvPicPr>
            <a:picLocks noChangeAspect="1" noChangeArrowheads="1"/>
          </p:cNvPicPr>
          <p:nvPr/>
        </p:nvPicPr>
        <p:blipFill>
          <a:blip r:embed="rId3"/>
          <a:srcRect l="34965" t="23520" r="22983" b="21041"/>
          <a:stretch>
            <a:fillRect/>
          </a:stretch>
        </p:blipFill>
        <p:spPr bwMode="auto">
          <a:xfrm>
            <a:off x="3203848" y="1417638"/>
            <a:ext cx="5774729" cy="3971836"/>
          </a:xfrm>
          <a:prstGeom prst="rect">
            <a:avLst/>
          </a:prstGeom>
          <a:noFill/>
          <a:ln w="9525">
            <a:noFill/>
            <a:miter lim="800000"/>
            <a:headEnd/>
            <a:tailEnd/>
          </a:ln>
        </p:spPr>
      </p:pic>
      <p:sp>
        <p:nvSpPr>
          <p:cNvPr id="14" name="Content Placeholder 2"/>
          <p:cNvSpPr txBox="1">
            <a:spLocks/>
          </p:cNvSpPr>
          <p:nvPr/>
        </p:nvSpPr>
        <p:spPr>
          <a:xfrm>
            <a:off x="4932040" y="5157192"/>
            <a:ext cx="4438203" cy="2260848"/>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nb-NO" sz="1400" b="1" i="0" u="none" strike="noStrike" kern="1200" cap="none" spc="0" normalizeH="0" baseline="0" noProof="0" dirty="0" smtClean="0">
                <a:ln>
                  <a:noFill/>
                </a:ln>
                <a:solidFill>
                  <a:schemeClr val="accent1"/>
                </a:solidFill>
                <a:effectLst/>
                <a:uLnTx/>
                <a:uFillTx/>
                <a:latin typeface="+mn-lt"/>
                <a:ea typeface="Geneva" pitchFamily="-65" charset="-128"/>
                <a:cs typeface="Geneva" pitchFamily="-65" charset="-128"/>
              </a:rPr>
              <a:t>Forecasting </a:t>
            </a:r>
            <a:r>
              <a:rPr kumimoji="0" lang="nb-NO" sz="1400" b="1" i="0" u="none" strike="noStrike" kern="1200" cap="none" spc="0" normalizeH="0" baseline="0" noProof="0" dirty="0" err="1" smtClean="0">
                <a:ln>
                  <a:noFill/>
                </a:ln>
                <a:solidFill>
                  <a:schemeClr val="accent1"/>
                </a:solidFill>
                <a:effectLst/>
                <a:uLnTx/>
                <a:uFillTx/>
                <a:latin typeface="+mn-lt"/>
                <a:ea typeface="Geneva" pitchFamily="-65" charset="-128"/>
                <a:cs typeface="Geneva" pitchFamily="-65" charset="-128"/>
              </a:rPr>
              <a:t>needs</a:t>
            </a:r>
            <a:endParaRPr kumimoji="0" lang="nb-NO" sz="1400" b="1" i="0" u="none" strike="noStrike" kern="1200" cap="none" spc="0" normalizeH="0" baseline="0" noProof="0" dirty="0" smtClean="0">
              <a:ln>
                <a:noFill/>
              </a:ln>
              <a:solidFill>
                <a:schemeClr val="accent1"/>
              </a:solidFill>
              <a:effectLst/>
              <a:uLnTx/>
              <a:uFillTx/>
              <a:latin typeface="+mn-lt"/>
              <a:ea typeface="Geneva" pitchFamily="-65" charset="-128"/>
              <a:cs typeface="Geneva" pitchFamily="-65" charset="-128"/>
            </a:endParaRPr>
          </a:p>
          <a:p>
            <a:pPr marL="342900" marR="0" lvl="0" indent="-342900" algn="l" defTabSz="4572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lang="nb-NO" sz="1400" b="1" i="1" dirty="0" smtClean="0">
                <a:latin typeface="+mn-lt"/>
                <a:ea typeface="Geneva" pitchFamily="-65" charset="-128"/>
                <a:cs typeface="Geneva" pitchFamily="-65" charset="-128"/>
              </a:rPr>
              <a:t>On-line o</a:t>
            </a:r>
            <a:r>
              <a:rPr kumimoji="0" lang="nb-NO" sz="1400" b="1" i="1" u="none" strike="noStrike" kern="1200" cap="none" spc="0" normalizeH="0" baseline="0" noProof="0" dirty="0" err="1" smtClean="0">
                <a:ln>
                  <a:noFill/>
                </a:ln>
                <a:solidFill>
                  <a:schemeClr val="tx1"/>
                </a:solidFill>
                <a:effectLst/>
                <a:uLnTx/>
                <a:uFillTx/>
                <a:latin typeface="+mn-lt"/>
                <a:ea typeface="Geneva" pitchFamily="-65" charset="-128"/>
                <a:cs typeface="Geneva" pitchFamily="-65" charset="-128"/>
              </a:rPr>
              <a:t>bservations</a:t>
            </a:r>
            <a:r>
              <a:rPr kumimoji="0" lang="nb-NO" sz="1400" b="1" i="1" u="none" strike="noStrike" kern="1200" cap="none" spc="0" normalizeH="0" baseline="0" noProof="0" dirty="0" smtClean="0">
                <a:ln>
                  <a:noFill/>
                </a:ln>
                <a:solidFill>
                  <a:schemeClr val="tx1"/>
                </a:solidFill>
                <a:effectLst/>
                <a:uLnTx/>
                <a:uFillTx/>
                <a:latin typeface="+mn-lt"/>
                <a:ea typeface="Geneva" pitchFamily="-65" charset="-128"/>
                <a:cs typeface="Geneva" pitchFamily="-65" charset="-128"/>
              </a:rPr>
              <a:t> </a:t>
            </a:r>
            <a:r>
              <a:rPr lang="nb-NO" sz="1400" b="1" i="1" dirty="0" smtClean="0">
                <a:latin typeface="+mn-lt"/>
                <a:ea typeface="Geneva" pitchFamily="-65" charset="-128"/>
                <a:cs typeface="Geneva" pitchFamily="-65" charset="-128"/>
              </a:rPr>
              <a:t>(</a:t>
            </a:r>
            <a:r>
              <a:rPr kumimoji="0" lang="nb-NO" sz="1400" b="1" i="1" u="none" strike="noStrike" kern="1200" cap="none" spc="0" normalizeH="0" baseline="0" noProof="0" dirty="0" smtClean="0">
                <a:ln>
                  <a:noFill/>
                </a:ln>
                <a:solidFill>
                  <a:schemeClr val="tx1"/>
                </a:solidFill>
                <a:effectLst/>
                <a:uLnTx/>
                <a:uFillTx/>
                <a:latin typeface="+mn-lt"/>
                <a:ea typeface="Geneva" pitchFamily="-65" charset="-128"/>
                <a:cs typeface="Geneva" pitchFamily="-65" charset="-128"/>
              </a:rPr>
              <a:t>NRT )</a:t>
            </a:r>
          </a:p>
          <a:p>
            <a:pPr marL="342900" marR="0" lvl="0" indent="-342900" algn="l" defTabSz="4572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nb-NO" sz="1400" b="1" i="1" u="none" strike="noStrike" kern="1200" cap="none" spc="0" normalizeH="0" baseline="0" noProof="0" dirty="0" err="1" smtClean="0">
                <a:ln>
                  <a:noFill/>
                </a:ln>
                <a:solidFill>
                  <a:schemeClr val="tx1"/>
                </a:solidFill>
                <a:effectLst/>
                <a:uLnTx/>
                <a:uFillTx/>
                <a:latin typeface="+mn-lt"/>
                <a:ea typeface="Geneva" pitchFamily="-65" charset="-128"/>
                <a:cs typeface="Geneva" pitchFamily="-65" charset="-128"/>
              </a:rPr>
              <a:t>Observations</a:t>
            </a:r>
            <a:r>
              <a:rPr kumimoji="0" lang="nb-NO" sz="1400" b="1" i="1" u="none" strike="noStrike" kern="1200" cap="none" spc="0" normalizeH="0" baseline="0" noProof="0" dirty="0" smtClean="0">
                <a:ln>
                  <a:noFill/>
                </a:ln>
                <a:solidFill>
                  <a:schemeClr val="tx1"/>
                </a:solidFill>
                <a:effectLst/>
                <a:uLnTx/>
                <a:uFillTx/>
                <a:latin typeface="+mn-lt"/>
                <a:ea typeface="Geneva" pitchFamily="-65" charset="-128"/>
                <a:cs typeface="Geneva" pitchFamily="-65" charset="-128"/>
              </a:rPr>
              <a:t> for </a:t>
            </a:r>
            <a:r>
              <a:rPr lang="nb-NO" sz="1400" b="1" i="1" dirty="0" err="1" smtClean="0">
                <a:latin typeface="+mn-lt"/>
                <a:ea typeface="Geneva" pitchFamily="-65" charset="-128"/>
                <a:cs typeface="Geneva" pitchFamily="-65" charset="-128"/>
              </a:rPr>
              <a:t>p</a:t>
            </a:r>
            <a:r>
              <a:rPr kumimoji="0" lang="nb-NO" sz="1400" b="1" i="1" u="none" strike="noStrike" kern="1200" cap="none" spc="0" normalizeH="0" baseline="0" noProof="0" dirty="0" err="1" smtClean="0">
                <a:ln>
                  <a:noFill/>
                </a:ln>
                <a:solidFill>
                  <a:schemeClr val="tx1"/>
                </a:solidFill>
                <a:effectLst/>
                <a:uLnTx/>
                <a:uFillTx/>
                <a:latin typeface="+mn-lt"/>
                <a:ea typeface="Geneva" pitchFamily="-65" charset="-128"/>
                <a:cs typeface="Geneva" pitchFamily="-65" charset="-128"/>
              </a:rPr>
              <a:t>rocess</a:t>
            </a:r>
            <a:r>
              <a:rPr kumimoji="0" lang="nb-NO" sz="1400" b="1" i="1" u="none" strike="noStrike" kern="1200" cap="none" spc="0" normalizeH="0" baseline="0" noProof="0" dirty="0" smtClean="0">
                <a:ln>
                  <a:noFill/>
                </a:ln>
                <a:solidFill>
                  <a:schemeClr val="tx1"/>
                </a:solidFill>
                <a:effectLst/>
                <a:uLnTx/>
                <a:uFillTx/>
                <a:latin typeface="+mn-lt"/>
                <a:ea typeface="Geneva" pitchFamily="-65" charset="-128"/>
                <a:cs typeface="Geneva" pitchFamily="-65" charset="-128"/>
              </a:rPr>
              <a:t> </a:t>
            </a:r>
            <a:r>
              <a:rPr kumimoji="0" lang="nb-NO" sz="1400" b="1" i="1" u="none" strike="noStrike" kern="1200" cap="none" spc="0" normalizeH="0" baseline="0" noProof="0" dirty="0" err="1" smtClean="0">
                <a:ln>
                  <a:noFill/>
                </a:ln>
                <a:solidFill>
                  <a:schemeClr val="tx1"/>
                </a:solidFill>
                <a:effectLst/>
                <a:uLnTx/>
                <a:uFillTx/>
                <a:latin typeface="+mn-lt"/>
                <a:ea typeface="Geneva" pitchFamily="-65" charset="-128"/>
                <a:cs typeface="Geneva" pitchFamily="-65" charset="-128"/>
              </a:rPr>
              <a:t>understanding</a:t>
            </a:r>
            <a:endParaRPr kumimoji="0" lang="nb-NO" sz="1400" b="1" i="1" u="none" strike="noStrike" kern="1200" cap="none" spc="0" normalizeH="0" baseline="0" noProof="0" dirty="0" smtClean="0">
              <a:ln>
                <a:noFill/>
              </a:ln>
              <a:solidFill>
                <a:schemeClr val="tx1"/>
              </a:solidFill>
              <a:effectLst/>
              <a:uLnTx/>
              <a:uFillTx/>
              <a:latin typeface="+mn-lt"/>
              <a:ea typeface="Geneva" pitchFamily="-65" charset="-128"/>
              <a:cs typeface="Geneva" pitchFamily="-65" charset="-128"/>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nb-NO" sz="1400" i="0" u="none" strike="noStrike" kern="1200" cap="none" spc="0" normalizeH="0" baseline="0" noProof="0" dirty="0" err="1" smtClean="0">
                <a:ln>
                  <a:noFill/>
                </a:ln>
                <a:solidFill>
                  <a:schemeClr val="accent1"/>
                </a:solidFill>
                <a:effectLst/>
                <a:uLnTx/>
                <a:uFillTx/>
                <a:latin typeface="+mn-lt"/>
                <a:ea typeface="Geneva" pitchFamily="-65" charset="-128"/>
                <a:cs typeface="Geneva" pitchFamily="-65" charset="-128"/>
              </a:rPr>
              <a:t>Provides</a:t>
            </a:r>
            <a:r>
              <a:rPr kumimoji="0" lang="nb-NO" sz="1400" i="0" u="none" strike="noStrike" kern="1200" cap="none" spc="0" normalizeH="0" baseline="0" noProof="0" dirty="0" smtClean="0">
                <a:ln>
                  <a:noFill/>
                </a:ln>
                <a:solidFill>
                  <a:schemeClr val="accent1"/>
                </a:solidFill>
                <a:effectLst/>
                <a:uLnTx/>
                <a:uFillTx/>
                <a:latin typeface="+mn-lt"/>
                <a:ea typeface="Geneva" pitchFamily="-65" charset="-128"/>
                <a:cs typeface="Geneva" pitchFamily="-65" charset="-128"/>
              </a:rPr>
              <a:t>:</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nb-NO" sz="1400" i="1" u="none" strike="noStrike" kern="1200" cap="none" spc="0" normalizeH="0" baseline="0" noProof="0" dirty="0" err="1" smtClean="0">
                <a:ln>
                  <a:noFill/>
                </a:ln>
                <a:solidFill>
                  <a:schemeClr val="tx1"/>
                </a:solidFill>
                <a:effectLst/>
                <a:uLnTx/>
                <a:uFillTx/>
                <a:latin typeface="+mn-lt"/>
                <a:ea typeface="Geneva" pitchFamily="-65" charset="-128"/>
                <a:cs typeface="Geneva" pitchFamily="-65" charset="-128"/>
              </a:rPr>
              <a:t>Continuous</a:t>
            </a:r>
            <a:r>
              <a:rPr kumimoji="0" lang="nb-NO" sz="1400" i="1" u="none" strike="noStrike" kern="1200" cap="none" spc="0" normalizeH="0" noProof="0" dirty="0" smtClean="0">
                <a:ln>
                  <a:noFill/>
                </a:ln>
                <a:solidFill>
                  <a:schemeClr val="tx1"/>
                </a:solidFill>
                <a:effectLst/>
                <a:uLnTx/>
                <a:uFillTx/>
                <a:latin typeface="+mn-lt"/>
                <a:ea typeface="Geneva" pitchFamily="-65" charset="-128"/>
                <a:cs typeface="Geneva" pitchFamily="-65" charset="-128"/>
              </a:rPr>
              <a:t> </a:t>
            </a:r>
            <a:r>
              <a:rPr kumimoji="0" lang="nb-NO" sz="1400" i="1" u="none" strike="noStrike" kern="1200" cap="none" spc="0" normalizeH="0" baseline="0" noProof="0" dirty="0" err="1" smtClean="0">
                <a:ln>
                  <a:noFill/>
                </a:ln>
                <a:solidFill>
                  <a:schemeClr val="tx1"/>
                </a:solidFill>
                <a:effectLst/>
                <a:uLnTx/>
                <a:uFillTx/>
                <a:latin typeface="+mn-lt"/>
                <a:ea typeface="Geneva" pitchFamily="-65" charset="-128"/>
                <a:cs typeface="Geneva" pitchFamily="-65" charset="-128"/>
              </a:rPr>
              <a:t>validation</a:t>
            </a:r>
            <a:endParaRPr kumimoji="0" lang="nb-NO" sz="1400" i="1" u="none" strike="noStrike" kern="1200" cap="none" spc="0" normalizeH="0" baseline="0" noProof="0" dirty="0" smtClean="0">
              <a:ln>
                <a:noFill/>
              </a:ln>
              <a:solidFill>
                <a:schemeClr val="tx1"/>
              </a:solidFill>
              <a:effectLst/>
              <a:uLnTx/>
              <a:uFillTx/>
              <a:latin typeface="+mn-lt"/>
              <a:ea typeface="Geneva" pitchFamily="-65" charset="-128"/>
              <a:cs typeface="Geneva" pitchFamily="-65" charset="-128"/>
            </a:endParaRPr>
          </a:p>
          <a:p>
            <a:pPr marL="342900" lvl="0" indent="-342900">
              <a:spcBef>
                <a:spcPct val="20000"/>
              </a:spcBef>
            </a:pPr>
            <a:r>
              <a:rPr lang="nb-NO" sz="1400" i="1" dirty="0" smtClean="0">
                <a:latin typeface="+mn-lt"/>
                <a:ea typeface="Geneva" pitchFamily="-65" charset="-128"/>
                <a:cs typeface="Geneva" pitchFamily="-65" charset="-128"/>
              </a:rPr>
              <a:t>Robust </a:t>
            </a:r>
            <a:r>
              <a:rPr kumimoji="0" lang="nb-NO" sz="1400" i="1" u="none" strike="noStrike" kern="1200" cap="none" spc="0" normalizeH="0" baseline="0" noProof="0" dirty="0" smtClean="0">
                <a:ln>
                  <a:noFill/>
                </a:ln>
                <a:solidFill>
                  <a:schemeClr val="tx1"/>
                </a:solidFill>
                <a:effectLst/>
                <a:uLnTx/>
                <a:uFillTx/>
                <a:latin typeface="+mn-lt"/>
                <a:ea typeface="Geneva" pitchFamily="-65" charset="-128"/>
                <a:cs typeface="Geneva" pitchFamily="-65" charset="-128"/>
              </a:rPr>
              <a:t>scientific basis for </a:t>
            </a:r>
            <a:r>
              <a:rPr lang="nb-NO" sz="1400" i="1" dirty="0" smtClean="0">
                <a:latin typeface="+mn-lt"/>
                <a:ea typeface="Geneva" pitchFamily="-65" charset="-128"/>
                <a:cs typeface="Geneva" pitchFamily="-65" charset="-128"/>
              </a:rPr>
              <a:t>planning </a:t>
            </a:r>
            <a:r>
              <a:rPr lang="nb-NO" sz="1400" i="1" dirty="0" err="1" smtClean="0">
                <a:latin typeface="+mn-lt"/>
                <a:ea typeface="Geneva" pitchFamily="-65" charset="-128"/>
                <a:cs typeface="Geneva" pitchFamily="-65" charset="-128"/>
              </a:rPr>
              <a:t>future</a:t>
            </a:r>
            <a:r>
              <a:rPr lang="nb-NO" sz="1400" i="1" dirty="0" smtClean="0">
                <a:latin typeface="+mn-lt"/>
                <a:ea typeface="Geneva" pitchFamily="-65" charset="-128"/>
                <a:cs typeface="Geneva" pitchFamily="-65" charset="-128"/>
              </a:rPr>
              <a:t> scenarios</a:t>
            </a:r>
            <a:endParaRPr kumimoji="0" lang="nb-NO" sz="1400" i="1" u="none" strike="noStrike" kern="1200" cap="none" spc="0" normalizeH="0" baseline="0" noProof="0" dirty="0">
              <a:ln>
                <a:noFill/>
              </a:ln>
              <a:solidFill>
                <a:schemeClr val="tx1"/>
              </a:solidFill>
              <a:effectLst/>
              <a:uLnTx/>
              <a:uFillTx/>
              <a:latin typeface="+mn-lt"/>
              <a:ea typeface="Geneva" pitchFamily="-65" charset="-128"/>
              <a:cs typeface="Geneva" pitchFamily="-65"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404"/>
          <a:stretch>
            <a:fillRect/>
          </a:stretch>
        </p:blipFill>
        <p:spPr bwMode="auto">
          <a:xfrm>
            <a:off x="0" y="1143000"/>
            <a:ext cx="9179945" cy="5715000"/>
          </a:xfrm>
          <a:prstGeom prst="rect">
            <a:avLst/>
          </a:prstGeom>
          <a:solidFill>
            <a:schemeClr val="bg1"/>
          </a:solidFill>
          <a:ln w="9525">
            <a:noFill/>
            <a:miter lim="800000"/>
            <a:headEnd/>
            <a:tailEnd/>
          </a:ln>
        </p:spPr>
      </p:pic>
      <p:sp>
        <p:nvSpPr>
          <p:cNvPr id="4" name="Title 3"/>
          <p:cNvSpPr>
            <a:spLocks noGrp="1"/>
          </p:cNvSpPr>
          <p:nvPr>
            <p:ph type="title"/>
          </p:nvPr>
        </p:nvSpPr>
        <p:spPr>
          <a:xfrm>
            <a:off x="0" y="0"/>
            <a:ext cx="9125208" cy="1143000"/>
          </a:xfrm>
        </p:spPr>
        <p:txBody>
          <a:bodyPr/>
          <a:lstStyle/>
          <a:p>
            <a:pPr lvl="0" algn="ctr"/>
            <a:r>
              <a:rPr lang="en-GB" sz="3200" dirty="0" smtClean="0"/>
              <a:t>Routines to </a:t>
            </a:r>
            <a:r>
              <a:rPr lang="en-GB" sz="3200" b="1" dirty="0" smtClean="0"/>
              <a:t>identify long transport episodes in NRT </a:t>
            </a:r>
            <a:r>
              <a:rPr lang="en-GB" sz="3200" dirty="0" smtClean="0"/>
              <a:t>(</a:t>
            </a:r>
            <a:r>
              <a:rPr lang="en-GB" sz="3200" i="1" dirty="0" smtClean="0"/>
              <a:t>in-situ measurements</a:t>
            </a:r>
            <a:r>
              <a:rPr lang="en-GB" sz="3200" dirty="0" smtClean="0"/>
              <a:t>, models, satellite data)</a:t>
            </a:r>
            <a:endParaRPr lang="en-GB" sz="3200" dirty="0"/>
          </a:p>
        </p:txBody>
      </p:sp>
    </p:spTree>
    <p:extLst>
      <p:ext uri="{BB962C8B-B14F-4D97-AF65-F5344CB8AC3E}">
        <p14:creationId xmlns:p14="http://schemas.microsoft.com/office/powerpoint/2010/main" val="2664280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6334780"/>
            <a:ext cx="7628563" cy="461665"/>
          </a:xfrm>
          <a:prstGeom prst="rect">
            <a:avLst/>
          </a:prstGeom>
          <a:noFill/>
        </p:spPr>
        <p:txBody>
          <a:bodyPr wrap="none">
            <a:spAutoFit/>
          </a:bodyPr>
          <a:lstStyle/>
          <a:p>
            <a:r>
              <a:rPr lang="en-GB" sz="2400" b="1" dirty="0" smtClean="0">
                <a:solidFill>
                  <a:srgbClr val="002060"/>
                </a:solidFill>
                <a:latin typeface="Calibri" panose="020F0502020204030204" pitchFamily="34" charset="0"/>
              </a:rPr>
              <a:t>NEOS-ACCM</a:t>
            </a:r>
            <a:r>
              <a:rPr lang="en-GB" sz="2400" dirty="0" smtClean="0">
                <a:solidFill>
                  <a:srgbClr val="002060"/>
                </a:solidFill>
                <a:latin typeface="Calibri" panose="020F0502020204030204" pitchFamily="34" charset="0"/>
              </a:rPr>
              <a:t> project -  </a:t>
            </a:r>
            <a:r>
              <a:rPr lang="en-US" sz="2400" dirty="0">
                <a:solidFill>
                  <a:srgbClr val="002060"/>
                </a:solidFill>
                <a:latin typeface="Calibri" panose="020F0502020204030204" pitchFamily="34" charset="0"/>
              </a:rPr>
              <a:t>AIRS and In-Situ CH</a:t>
            </a:r>
            <a:r>
              <a:rPr lang="en-US" sz="2400" baseline="-25000" dirty="0">
                <a:solidFill>
                  <a:srgbClr val="002060"/>
                </a:solidFill>
                <a:latin typeface="Calibri" panose="020F0502020204030204" pitchFamily="34" charset="0"/>
              </a:rPr>
              <a:t>4</a:t>
            </a:r>
            <a:r>
              <a:rPr lang="en-US" sz="2400" dirty="0">
                <a:solidFill>
                  <a:srgbClr val="002060"/>
                </a:solidFill>
                <a:latin typeface="Calibri" panose="020F0502020204030204" pitchFamily="34" charset="0"/>
              </a:rPr>
              <a:t> data, 2009-2014</a:t>
            </a:r>
            <a:endParaRPr lang="en-GB" sz="2400" dirty="0">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12999" y="1766661"/>
            <a:ext cx="8968543" cy="4552782"/>
          </a:xfrm>
          <a:prstGeom prst="rect">
            <a:avLst/>
          </a:prstGeom>
        </p:spPr>
      </p:pic>
      <p:sp>
        <p:nvSpPr>
          <p:cNvPr id="7" name="Rectangle 6"/>
          <p:cNvSpPr/>
          <p:nvPr/>
        </p:nvSpPr>
        <p:spPr>
          <a:xfrm>
            <a:off x="5197892" y="2146492"/>
            <a:ext cx="3618295" cy="2031325"/>
          </a:xfrm>
          <a:prstGeom prst="rect">
            <a:avLst/>
          </a:prstGeom>
          <a:solidFill>
            <a:schemeClr val="bg1"/>
          </a:solidFill>
        </p:spPr>
        <p:txBody>
          <a:bodyPr wrap="square">
            <a:spAutoFit/>
          </a:bodyPr>
          <a:lstStyle/>
          <a:p>
            <a:r>
              <a:rPr lang="en-US" dirty="0" smtClean="0"/>
              <a:t>Large </a:t>
            </a:r>
            <a:r>
              <a:rPr lang="en-US" dirty="0"/>
              <a:t>bias: </a:t>
            </a:r>
          </a:p>
          <a:p>
            <a:pPr lvl="1"/>
            <a:r>
              <a:rPr lang="en-US" dirty="0" smtClean="0"/>
              <a:t>	~</a:t>
            </a:r>
            <a:r>
              <a:rPr lang="en-US" dirty="0"/>
              <a:t>52 ppb Zeppelin, </a:t>
            </a:r>
          </a:p>
          <a:p>
            <a:pPr lvl="1"/>
            <a:r>
              <a:rPr lang="en-US" dirty="0" smtClean="0"/>
              <a:t>	~</a:t>
            </a:r>
            <a:r>
              <a:rPr lang="en-US" dirty="0"/>
              <a:t>10 ppb </a:t>
            </a:r>
            <a:r>
              <a:rPr lang="en-US" dirty="0" err="1"/>
              <a:t>Birkenes</a:t>
            </a:r>
            <a:endParaRPr lang="en-US" dirty="0"/>
          </a:p>
          <a:p>
            <a:pPr marL="342900" indent="-342900">
              <a:buFont typeface="Arial" panose="020B0604020202020204" pitchFamily="34" charset="0"/>
              <a:buChar char="•"/>
            </a:pPr>
            <a:endParaRPr lang="en-US" dirty="0"/>
          </a:p>
          <a:p>
            <a:r>
              <a:rPr lang="en-US" dirty="0" smtClean="0"/>
              <a:t>OK </a:t>
            </a:r>
            <a:r>
              <a:rPr lang="en-US" dirty="0"/>
              <a:t>monthly mean correlation </a:t>
            </a:r>
            <a:r>
              <a:rPr lang="en-US" dirty="0" smtClean="0"/>
              <a:t>	(~</a:t>
            </a:r>
            <a:r>
              <a:rPr lang="en-US" dirty="0"/>
              <a:t>0.7</a:t>
            </a:r>
            <a:r>
              <a:rPr lang="en-US" dirty="0" smtClean="0"/>
              <a:t>) - 	might be due to the  </a:t>
            </a:r>
            <a:r>
              <a:rPr lang="en-US" dirty="0" smtClean="0"/>
              <a:t>			a-priori </a:t>
            </a:r>
            <a:r>
              <a:rPr lang="en-US" dirty="0" smtClean="0"/>
              <a:t>values</a:t>
            </a:r>
            <a:endParaRPr lang="en-US" dirty="0"/>
          </a:p>
        </p:txBody>
      </p:sp>
      <p:sp>
        <p:nvSpPr>
          <p:cNvPr id="8" name="Title 1"/>
          <p:cNvSpPr txBox="1">
            <a:spLocks/>
          </p:cNvSpPr>
          <p:nvPr/>
        </p:nvSpPr>
        <p:spPr>
          <a:xfrm>
            <a:off x="467544" y="252495"/>
            <a:ext cx="6552728" cy="1143000"/>
          </a:xfrm>
          <a:prstGeom prst="rect">
            <a:avLst/>
          </a:prstGeom>
        </p:spPr>
        <p:txBody>
          <a:bodyPr/>
          <a:lstStyle>
            <a:lvl1pPr algn="l" defTabSz="457200" rtl="0" eaLnBrk="1" fontAlgn="base" hangingPunct="1">
              <a:spcBef>
                <a:spcPct val="0"/>
              </a:spcBef>
              <a:spcAft>
                <a:spcPct val="0"/>
              </a:spcAft>
              <a:defRPr sz="4400" kern="1200">
                <a:solidFill>
                  <a:srgbClr val="0099FF"/>
                </a:solidFill>
                <a:latin typeface="+mj-lt"/>
                <a:ea typeface="Geneva" pitchFamily="-65" charset="-128"/>
                <a:cs typeface="Geneva" pitchFamily="-65" charset="-128"/>
              </a:defRPr>
            </a:lvl1pPr>
            <a:lvl2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2pPr>
            <a:lvl3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3pPr>
            <a:lvl4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4pPr>
            <a:lvl5pPr algn="l" defTabSz="457200" rtl="0" eaLnBrk="1" fontAlgn="base" hangingPunct="1">
              <a:spcBef>
                <a:spcPct val="0"/>
              </a:spcBef>
              <a:spcAft>
                <a:spcPct val="0"/>
              </a:spcAft>
              <a:defRPr sz="4400">
                <a:solidFill>
                  <a:srgbClr val="0099FF"/>
                </a:solidFill>
                <a:latin typeface="Calibri" pitchFamily="-65" charset="0"/>
                <a:ea typeface="Geneva" pitchFamily="-65" charset="-128"/>
                <a:cs typeface="Geneva" pitchFamily="-65" charset="-128"/>
              </a:defRPr>
            </a:lvl5pPr>
            <a:lvl6pPr marL="4572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6pPr>
            <a:lvl7pPr marL="9144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7pPr>
            <a:lvl8pPr marL="13716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8pPr>
            <a:lvl9pPr marL="1828800" algn="l" defTabSz="457200" rtl="0" eaLnBrk="1" fontAlgn="base" hangingPunct="1">
              <a:spcBef>
                <a:spcPct val="0"/>
              </a:spcBef>
              <a:spcAft>
                <a:spcPct val="0"/>
              </a:spcAft>
              <a:defRPr sz="4400">
                <a:solidFill>
                  <a:srgbClr val="558ED5"/>
                </a:solidFill>
                <a:latin typeface="Calibri" pitchFamily="-65" charset="0"/>
                <a:ea typeface="Geneva" pitchFamily="-65" charset="-128"/>
                <a:cs typeface="Geneva" pitchFamily="-65" charset="-128"/>
              </a:defRPr>
            </a:lvl9pPr>
          </a:lstStyle>
          <a:p>
            <a:r>
              <a:rPr lang="en-GB" dirty="0" smtClean="0"/>
              <a:t>Methane: in-situ to validate satellite data</a:t>
            </a:r>
            <a:endParaRPr lang="en-GB" dirty="0"/>
          </a:p>
        </p:txBody>
      </p:sp>
      <p:pic>
        <p:nvPicPr>
          <p:cNvPr id="5" name="Picture 4"/>
          <p:cNvPicPr>
            <a:picLocks noChangeAspect="1"/>
          </p:cNvPicPr>
          <p:nvPr/>
        </p:nvPicPr>
        <p:blipFill>
          <a:blip r:embed="rId4"/>
          <a:stretch>
            <a:fillRect/>
          </a:stretch>
        </p:blipFill>
        <p:spPr>
          <a:xfrm>
            <a:off x="7344250" y="1"/>
            <a:ext cx="1799750" cy="2437676"/>
          </a:xfrm>
          <a:prstGeom prst="rect">
            <a:avLst/>
          </a:prstGeom>
        </p:spPr>
      </p:pic>
    </p:spTree>
    <p:extLst>
      <p:ext uri="{BB962C8B-B14F-4D97-AF65-F5344CB8AC3E}">
        <p14:creationId xmlns:p14="http://schemas.microsoft.com/office/powerpoint/2010/main" val="3719243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
          <p:cNvSpPr>
            <a:spLocks noChangeArrowheads="1"/>
          </p:cNvSpPr>
          <p:nvPr/>
        </p:nvSpPr>
        <p:spPr bwMode="auto">
          <a:xfrm>
            <a:off x="289667" y="1477963"/>
            <a:ext cx="7257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dirty="0"/>
          </a:p>
        </p:txBody>
      </p:sp>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061" y="6031761"/>
            <a:ext cx="626490" cy="90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9" descr="http://cordis.europa.eu/news/images/2012071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643" y="6059519"/>
            <a:ext cx="676241" cy="67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Grafi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4980" y="6024065"/>
            <a:ext cx="1185677" cy="58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Grafik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1205" y="6112088"/>
            <a:ext cx="1382914" cy="5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Grafik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9436" y="6012183"/>
            <a:ext cx="1386295" cy="7235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7"/>
          <p:cNvSpPr>
            <a:spLocks noChangeArrowheads="1"/>
          </p:cNvSpPr>
          <p:nvPr/>
        </p:nvSpPr>
        <p:spPr bwMode="auto">
          <a:xfrm>
            <a:off x="0" y="33114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3" name="Rectangle 18"/>
          <p:cNvSpPr>
            <a:spLocks noChangeArrowheads="1"/>
          </p:cNvSpPr>
          <p:nvPr/>
        </p:nvSpPr>
        <p:spPr bwMode="auto">
          <a:xfrm>
            <a:off x="0" y="1123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ＭＳ Ｐゴシック" pitchFamily="34"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4" name="Rectangle 19"/>
          <p:cNvSpPr>
            <a:spLocks noChangeArrowheads="1"/>
          </p:cNvSpPr>
          <p:nvPr/>
        </p:nvSpPr>
        <p:spPr bwMode="auto">
          <a:xfrm>
            <a:off x="0" y="2105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ＭＳ Ｐゴシック" pitchFamily="34"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5" name="Rectangle 20"/>
          <p:cNvSpPr>
            <a:spLocks noChangeArrowheads="1"/>
          </p:cNvSpPr>
          <p:nvPr/>
        </p:nvSpPr>
        <p:spPr bwMode="auto">
          <a:xfrm>
            <a:off x="0" y="3114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6" name="Rectangle 21"/>
          <p:cNvSpPr>
            <a:spLocks noChangeArrowheads="1"/>
          </p:cNvSpPr>
          <p:nvPr/>
        </p:nvSpPr>
        <p:spPr bwMode="auto">
          <a:xfrm>
            <a:off x="0" y="4133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ＭＳ Ｐゴシック" pitchFamily="34"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7" name="Rectangle 22"/>
          <p:cNvSpPr>
            <a:spLocks noChangeArrowheads="1"/>
          </p:cNvSpPr>
          <p:nvPr/>
        </p:nvSpPr>
        <p:spPr bwMode="auto">
          <a:xfrm>
            <a:off x="0" y="515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ＭＳ Ｐゴシック" pitchFamily="34"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a typeface="ＭＳ Ｐゴシック" pitchFamily="34" charset="-128"/>
            </a:endParaRPr>
          </a:p>
        </p:txBody>
      </p:sp>
      <p:sp>
        <p:nvSpPr>
          <p:cNvPr id="8" name="Rectangle 23"/>
          <p:cNvSpPr>
            <a:spLocks noChangeArrowheads="1"/>
          </p:cNvSpPr>
          <p:nvPr/>
        </p:nvSpPr>
        <p:spPr bwMode="auto">
          <a:xfrm>
            <a:off x="0" y="555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a typeface="ＭＳ Ｐゴシック" pitchFamily="34" charset="-128"/>
            </a:endParaRPr>
          </a:p>
        </p:txBody>
      </p:sp>
      <p:pic>
        <p:nvPicPr>
          <p:cNvPr id="19" name="Grafik 1"/>
          <p:cNvPicPr/>
          <p:nvPr/>
        </p:nvPicPr>
        <p:blipFill>
          <a:blip r:embed="rId8" cstate="print">
            <a:extLst>
              <a:ext uri="{28A0092B-C50C-407E-A947-70E740481C1C}">
                <a14:useLocalDpi xmlns:a14="http://schemas.microsoft.com/office/drawing/2010/main" val="0"/>
              </a:ext>
            </a:extLst>
          </a:blip>
          <a:stretch>
            <a:fillRect/>
          </a:stretch>
        </p:blipFill>
        <p:spPr>
          <a:xfrm>
            <a:off x="437298" y="93659"/>
            <a:ext cx="6221422" cy="409607"/>
          </a:xfrm>
          <a:prstGeom prst="rect">
            <a:avLst/>
          </a:prstGeom>
        </p:spPr>
      </p:pic>
      <p:sp>
        <p:nvSpPr>
          <p:cNvPr id="22" name="Rectangle 21"/>
          <p:cNvSpPr/>
          <p:nvPr/>
        </p:nvSpPr>
        <p:spPr>
          <a:xfrm>
            <a:off x="2044026" y="5757289"/>
            <a:ext cx="6475241" cy="276999"/>
          </a:xfrm>
          <a:prstGeom prst="rect">
            <a:avLst/>
          </a:prstGeom>
        </p:spPr>
        <p:txBody>
          <a:bodyPr wrap="square">
            <a:spAutoFit/>
          </a:bodyPr>
          <a:lstStyle/>
          <a:p>
            <a:r>
              <a:rPr lang="nb-NO" sz="1200" dirty="0" smtClean="0"/>
              <a:t>Workshop </a:t>
            </a:r>
            <a:r>
              <a:rPr lang="nb-NO" sz="1200" dirty="0" err="1" smtClean="0"/>
              <a:t>on</a:t>
            </a:r>
            <a:r>
              <a:rPr lang="nb-NO" sz="1200" dirty="0" smtClean="0"/>
              <a:t> Air </a:t>
            </a:r>
            <a:r>
              <a:rPr lang="nb-NO" sz="1200" dirty="0" err="1" smtClean="0"/>
              <a:t>Quality</a:t>
            </a:r>
            <a:r>
              <a:rPr lang="nb-NO" sz="1200" dirty="0" smtClean="0"/>
              <a:t> and </a:t>
            </a:r>
            <a:r>
              <a:rPr lang="nb-NO" sz="1200" dirty="0" err="1" smtClean="0"/>
              <a:t>Atmospheric</a:t>
            </a:r>
            <a:r>
              <a:rPr lang="nb-NO" sz="1200" dirty="0" smtClean="0"/>
              <a:t> </a:t>
            </a:r>
            <a:r>
              <a:rPr lang="nb-NO" sz="1200" dirty="0" err="1" smtClean="0"/>
              <a:t>composition</a:t>
            </a:r>
            <a:r>
              <a:rPr lang="nb-NO" sz="1200" dirty="0" smtClean="0"/>
              <a:t> Metadata , Dublin, </a:t>
            </a:r>
            <a:r>
              <a:rPr lang="nb-NO" sz="1200" dirty="0" smtClean="0"/>
              <a:t>September </a:t>
            </a:r>
            <a:r>
              <a:rPr lang="nb-NO" sz="1200" dirty="0" smtClean="0"/>
              <a:t>2012</a:t>
            </a:r>
            <a:endParaRPr lang="nb-NO" sz="1200" dirty="0"/>
          </a:p>
        </p:txBody>
      </p:sp>
      <p:sp>
        <p:nvSpPr>
          <p:cNvPr id="23" name="Inhaltsplatzhalter 2"/>
          <p:cNvSpPr txBox="1">
            <a:spLocks/>
          </p:cNvSpPr>
          <p:nvPr/>
        </p:nvSpPr>
        <p:spPr bwMode="auto">
          <a:xfrm>
            <a:off x="284943" y="1455094"/>
            <a:ext cx="2787890" cy="4360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auto" latinLnBrk="0" hangingPunct="1">
              <a:lnSpc>
                <a:spcPct val="100000"/>
              </a:lnSpc>
              <a:spcBef>
                <a:spcPts val="1800"/>
              </a:spcBef>
              <a:spcAft>
                <a:spcPts val="0"/>
              </a:spcAft>
              <a:buClrTx/>
              <a:buSzTx/>
              <a:buFont typeface="Arial" pitchFamily="34" charset="0"/>
              <a:buChar char="•"/>
              <a:tabLst/>
              <a:defRPr/>
            </a:pP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Identify</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essential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metadata</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elements</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needed</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for</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dataset</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and</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service</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discovery</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and</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use</a:t>
            </a:r>
            <a:endParaRPr kumimoji="0" lang="de-DE" sz="1600" b="0" i="0" u="none" strike="noStrike" kern="1200" cap="none" spc="0" normalizeH="0" baseline="0" noProof="0" dirty="0" smtClean="0">
              <a:ln>
                <a:noFill/>
              </a:ln>
              <a:effectLst/>
              <a:uLnTx/>
              <a:uFillTx/>
              <a:latin typeface="+mn-lt"/>
              <a:ea typeface="ＭＳ Ｐゴシック" pitchFamily="34" charset="-128"/>
              <a:cs typeface="+mn-cs"/>
            </a:endParaRPr>
          </a:p>
          <a:p>
            <a:pPr marL="342900" marR="0" lvl="0" indent="-342900" algn="l" defTabSz="914400" rtl="0" eaLnBrk="1" fontAlgn="auto" latinLnBrk="0" hangingPunct="1">
              <a:lnSpc>
                <a:spcPct val="100000"/>
              </a:lnSpc>
              <a:spcBef>
                <a:spcPts val="1800"/>
              </a:spcBef>
              <a:spcAft>
                <a:spcPts val="0"/>
              </a:spcAft>
              <a:buClrTx/>
              <a:buSzTx/>
              <a:buFont typeface="Arial" pitchFamily="34" charset="0"/>
              <a:buChar char="•"/>
              <a:tabLst/>
              <a:defRPr/>
            </a:pP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Advance</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common</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understanding</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of</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0" i="0" u="none" strike="noStrike" kern="1200" cap="none" spc="0" normalizeH="0" baseline="0" noProof="0" dirty="0" err="1" smtClean="0">
                <a:ln>
                  <a:noFill/>
                </a:ln>
                <a:effectLst/>
                <a:uLnTx/>
                <a:uFillTx/>
                <a:latin typeface="+mn-lt"/>
                <a:ea typeface="ＭＳ Ｐゴシック" pitchFamily="34" charset="-128"/>
                <a:cs typeface="+mn-cs"/>
              </a:rPr>
              <a:t>interoperability</a:t>
            </a:r>
            <a:r>
              <a:rPr kumimoji="0" lang="de-DE" sz="1600" b="0" i="0" u="none" strike="noStrike" kern="1200" cap="none" spc="0" normalizeH="0" baseline="0" noProof="0" dirty="0" smtClean="0">
                <a:ln>
                  <a:noFill/>
                </a:ln>
                <a:effectLst/>
                <a:uLnTx/>
                <a:uFillTx/>
                <a:latin typeface="+mn-lt"/>
                <a:ea typeface="ＭＳ Ｐゴシック" pitchFamily="34" charset="-128"/>
                <a:cs typeface="+mn-cs"/>
              </a:rPr>
              <a:t> </a:t>
            </a:r>
          </a:p>
          <a:p>
            <a:pPr marL="342900" marR="0" lvl="0" indent="-342900" algn="l" defTabSz="914400" rtl="0" eaLnBrk="1" fontAlgn="auto" latinLnBrk="0" hangingPunct="1">
              <a:lnSpc>
                <a:spcPct val="100000"/>
              </a:lnSpc>
              <a:spcBef>
                <a:spcPts val="1800"/>
              </a:spcBef>
              <a:spcAft>
                <a:spcPts val="0"/>
              </a:spcAft>
              <a:buClrTx/>
              <a:buSzTx/>
              <a:buFont typeface="Arial" pitchFamily="34" charset="0"/>
              <a:buChar char="•"/>
              <a:tabLst/>
              <a:defRPr/>
            </a:pPr>
            <a:r>
              <a:rPr kumimoji="0" lang="de-DE" sz="1600" b="1" i="0" u="none" strike="noStrike" kern="1200" cap="none" spc="0" normalizeH="0" baseline="0" noProof="0" dirty="0" err="1" smtClean="0">
                <a:ln>
                  <a:noFill/>
                </a:ln>
                <a:effectLst/>
                <a:uLnTx/>
                <a:uFillTx/>
                <a:latin typeface="+mn-lt"/>
                <a:ea typeface="ＭＳ Ｐゴシック" pitchFamily="34" charset="-128"/>
                <a:cs typeface="+mn-cs"/>
              </a:rPr>
              <a:t>Formulate</a:t>
            </a:r>
            <a:r>
              <a:rPr kumimoji="0" lang="de-DE" sz="1600" b="1"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1" i="0" u="none" strike="noStrike" kern="1200" cap="none" spc="0" normalizeH="0" baseline="0" noProof="0" dirty="0" err="1" smtClean="0">
                <a:ln>
                  <a:noFill/>
                </a:ln>
                <a:effectLst/>
                <a:uLnTx/>
                <a:uFillTx/>
                <a:latin typeface="+mn-lt"/>
                <a:ea typeface="ＭＳ Ｐゴシック" pitchFamily="34" charset="-128"/>
                <a:cs typeface="+mn-cs"/>
              </a:rPr>
              <a:t>best</a:t>
            </a:r>
            <a:r>
              <a:rPr kumimoji="0" lang="de-DE" sz="1600" b="1"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1" i="0" u="none" strike="noStrike" kern="1200" cap="none" spc="0" normalizeH="0" baseline="0" noProof="0" dirty="0" err="1" smtClean="0">
                <a:ln>
                  <a:noFill/>
                </a:ln>
                <a:effectLst/>
                <a:uLnTx/>
                <a:uFillTx/>
                <a:latin typeface="+mn-lt"/>
                <a:ea typeface="ＭＳ Ｐゴシック" pitchFamily="34" charset="-128"/>
                <a:cs typeface="+mn-cs"/>
              </a:rPr>
              <a:t>practices</a:t>
            </a:r>
            <a:r>
              <a:rPr kumimoji="0" lang="de-DE" sz="1600" b="1"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1" i="0" u="none" strike="noStrike" kern="1200" cap="none" spc="0" normalizeH="0" baseline="0" noProof="0" dirty="0" err="1" smtClean="0">
                <a:ln>
                  <a:noFill/>
                </a:ln>
                <a:effectLst/>
                <a:uLnTx/>
                <a:uFillTx/>
                <a:latin typeface="+mn-lt"/>
                <a:ea typeface="ＭＳ Ｐゴシック" pitchFamily="34" charset="-128"/>
                <a:cs typeface="+mn-cs"/>
              </a:rPr>
              <a:t>for</a:t>
            </a:r>
            <a:r>
              <a:rPr kumimoji="0" lang="de-DE" sz="1600" b="1"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1" i="0" u="none" strike="noStrike" kern="1200" cap="none" spc="0" normalizeH="0" baseline="0" noProof="0" dirty="0" err="1" smtClean="0">
                <a:ln>
                  <a:noFill/>
                </a:ln>
                <a:effectLst/>
                <a:uLnTx/>
                <a:uFillTx/>
                <a:latin typeface="+mn-lt"/>
                <a:ea typeface="ＭＳ Ｐゴシック" pitchFamily="34" charset="-128"/>
                <a:cs typeface="+mn-cs"/>
              </a:rPr>
              <a:t>metadata</a:t>
            </a:r>
            <a:r>
              <a:rPr kumimoji="0" lang="de-DE" sz="1600" b="1"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1" i="0" u="none" strike="noStrike" kern="1200" cap="none" spc="0" normalizeH="0" baseline="0" noProof="0" dirty="0" err="1" smtClean="0">
                <a:ln>
                  <a:noFill/>
                </a:ln>
                <a:effectLst/>
                <a:uLnTx/>
                <a:uFillTx/>
                <a:latin typeface="+mn-lt"/>
                <a:ea typeface="ＭＳ Ｐゴシック" pitchFamily="34" charset="-128"/>
                <a:cs typeface="+mn-cs"/>
              </a:rPr>
              <a:t>generation</a:t>
            </a:r>
            <a:r>
              <a:rPr kumimoji="0" lang="de-DE" sz="1600" b="1"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1" i="0" u="none" strike="noStrike" kern="1200" cap="none" spc="0" normalizeH="0" baseline="0" noProof="0" dirty="0" err="1" smtClean="0">
                <a:ln>
                  <a:noFill/>
                </a:ln>
                <a:effectLst/>
                <a:uLnTx/>
                <a:uFillTx/>
                <a:latin typeface="+mn-lt"/>
                <a:ea typeface="ＭＳ Ｐゴシック" pitchFamily="34" charset="-128"/>
                <a:cs typeface="+mn-cs"/>
              </a:rPr>
              <a:t>and</a:t>
            </a:r>
            <a:r>
              <a:rPr kumimoji="0" lang="de-DE" sz="1600" b="1" i="0" u="none" strike="noStrike" kern="1200" cap="none" spc="0" normalizeH="0" baseline="0" noProof="0" dirty="0" smtClean="0">
                <a:ln>
                  <a:noFill/>
                </a:ln>
                <a:effectLst/>
                <a:uLnTx/>
                <a:uFillTx/>
                <a:latin typeface="+mn-lt"/>
                <a:ea typeface="ＭＳ Ｐゴシック" pitchFamily="34" charset="-128"/>
                <a:cs typeface="+mn-cs"/>
              </a:rPr>
              <a:t> </a:t>
            </a:r>
            <a:r>
              <a:rPr kumimoji="0" lang="de-DE" sz="1600" b="1" i="0" u="none" strike="noStrike" kern="1200" cap="none" spc="0" normalizeH="0" baseline="0" noProof="0" dirty="0" err="1" smtClean="0">
                <a:ln>
                  <a:noFill/>
                </a:ln>
                <a:effectLst/>
                <a:uLnTx/>
                <a:uFillTx/>
                <a:latin typeface="+mn-lt"/>
                <a:ea typeface="ＭＳ Ｐゴシック" pitchFamily="34" charset="-128"/>
                <a:cs typeface="+mn-cs"/>
              </a:rPr>
              <a:t>use</a:t>
            </a:r>
            <a:endParaRPr kumimoji="0" lang="de-DE" sz="1600" b="1" i="0" u="none" strike="noStrike" kern="1200" cap="none" spc="0" normalizeH="0" baseline="0" noProof="0" dirty="0" smtClean="0">
              <a:ln>
                <a:noFill/>
              </a:ln>
              <a:effectLst/>
              <a:uLnTx/>
              <a:uFillTx/>
              <a:latin typeface="+mn-lt"/>
              <a:ea typeface="ＭＳ Ｐゴシック" pitchFamily="34" charset="-128"/>
              <a:cs typeface="+mn-cs"/>
            </a:endParaRPr>
          </a:p>
          <a:p>
            <a:pPr marL="342900" marR="0" lvl="0" indent="-342900" algn="l" defTabSz="914400" rtl="0" eaLnBrk="1" fontAlgn="auto" latinLnBrk="0" hangingPunct="1">
              <a:lnSpc>
                <a:spcPct val="100000"/>
              </a:lnSpc>
              <a:spcBef>
                <a:spcPts val="1800"/>
              </a:spcBef>
              <a:spcAft>
                <a:spcPts val="0"/>
              </a:spcAft>
              <a:buClrTx/>
              <a:buSzTx/>
              <a:buFont typeface="Arial" pitchFamily="34" charset="0"/>
              <a:buChar char="•"/>
              <a:tabLst/>
              <a:defRPr/>
            </a:pPr>
            <a:r>
              <a:rPr lang="de-DE" sz="1600" b="1" dirty="0" smtClean="0">
                <a:latin typeface="+mn-lt"/>
                <a:ea typeface="ＭＳ Ｐゴシック" pitchFamily="34" charset="-128"/>
                <a:cs typeface="+mn-cs"/>
              </a:rPr>
              <a:t>Joint </a:t>
            </a:r>
            <a:r>
              <a:rPr lang="de-DE" sz="1600" b="1" dirty="0" err="1" smtClean="0">
                <a:latin typeface="+mn-lt"/>
                <a:ea typeface="ＭＳ Ｐゴシック" pitchFamily="34" charset="-128"/>
                <a:cs typeface="+mn-cs"/>
              </a:rPr>
              <a:t>approach</a:t>
            </a:r>
            <a:r>
              <a:rPr lang="de-DE" sz="1600" b="1" dirty="0" smtClean="0">
                <a:latin typeface="+mn-lt"/>
                <a:ea typeface="ＭＳ Ｐゴシック" pitchFamily="34" charset="-128"/>
                <a:cs typeface="+mn-cs"/>
              </a:rPr>
              <a:t> </a:t>
            </a:r>
            <a:r>
              <a:rPr lang="de-DE" sz="1600" b="1" dirty="0" err="1" smtClean="0">
                <a:latin typeface="+mn-lt"/>
                <a:ea typeface="ＭＳ Ｐゴシック" pitchFamily="34" charset="-128"/>
                <a:cs typeface="+mn-cs"/>
              </a:rPr>
              <a:t>for</a:t>
            </a:r>
            <a:r>
              <a:rPr lang="de-DE" sz="1600" b="1" dirty="0" smtClean="0">
                <a:latin typeface="+mn-lt"/>
                <a:ea typeface="ＭＳ Ｐゴシック" pitchFamily="34" charset="-128"/>
                <a:cs typeface="+mn-cs"/>
              </a:rPr>
              <a:t> </a:t>
            </a:r>
            <a:r>
              <a:rPr lang="de-DE" sz="1600" b="1" dirty="0" err="1" smtClean="0">
                <a:latin typeface="+mn-lt"/>
                <a:ea typeface="ＭＳ Ｐゴシック" pitchFamily="34" charset="-128"/>
                <a:cs typeface="+mn-cs"/>
              </a:rPr>
              <a:t>emissions</a:t>
            </a:r>
            <a:r>
              <a:rPr lang="de-DE" sz="1600" b="1" dirty="0" smtClean="0">
                <a:latin typeface="+mn-lt"/>
                <a:ea typeface="ＭＳ Ｐゴシック" pitchFamily="34" charset="-128"/>
                <a:cs typeface="+mn-cs"/>
              </a:rPr>
              <a:t>, </a:t>
            </a:r>
            <a:r>
              <a:rPr lang="de-DE" sz="1600" b="1" dirty="0" err="1" smtClean="0">
                <a:latin typeface="+mn-lt"/>
                <a:ea typeface="ＭＳ Ｐゴシック" pitchFamily="34" charset="-128"/>
                <a:cs typeface="+mn-cs"/>
              </a:rPr>
              <a:t>models</a:t>
            </a:r>
            <a:r>
              <a:rPr lang="de-DE" sz="1600" b="1" dirty="0" smtClean="0">
                <a:latin typeface="+mn-lt"/>
                <a:ea typeface="ＭＳ Ｐゴシック" pitchFamily="34" charset="-128"/>
                <a:cs typeface="+mn-cs"/>
              </a:rPr>
              <a:t>, </a:t>
            </a:r>
            <a:r>
              <a:rPr lang="de-DE" sz="1600" b="1" i="1" dirty="0" smtClean="0">
                <a:latin typeface="+mn-lt"/>
                <a:ea typeface="ＭＳ Ｐゴシック" pitchFamily="34" charset="-128"/>
                <a:cs typeface="+mn-cs"/>
              </a:rPr>
              <a:t>in situ </a:t>
            </a:r>
            <a:r>
              <a:rPr lang="de-DE" sz="1600" b="1" dirty="0" err="1" smtClean="0">
                <a:latin typeface="+mn-lt"/>
                <a:ea typeface="ＭＳ Ｐゴシック" pitchFamily="34" charset="-128"/>
                <a:cs typeface="+mn-cs"/>
              </a:rPr>
              <a:t>and</a:t>
            </a:r>
            <a:r>
              <a:rPr lang="de-DE" sz="1600" b="1" dirty="0" smtClean="0">
                <a:latin typeface="+mn-lt"/>
                <a:ea typeface="ＭＳ Ｐゴシック" pitchFamily="34" charset="-128"/>
                <a:cs typeface="+mn-cs"/>
              </a:rPr>
              <a:t> remote </a:t>
            </a:r>
            <a:r>
              <a:rPr lang="de-DE" sz="1600" b="1" dirty="0" err="1" smtClean="0">
                <a:latin typeface="+mn-lt"/>
                <a:ea typeface="ＭＳ Ｐゴシック" pitchFamily="34" charset="-128"/>
                <a:cs typeface="+mn-cs"/>
              </a:rPr>
              <a:t>observations</a:t>
            </a:r>
            <a:endParaRPr kumimoji="0" lang="de-DE" sz="1600" b="1" i="0" u="none" strike="noStrike" kern="1200" cap="none" spc="0" normalizeH="0" baseline="0" noProof="0" dirty="0" smtClean="0">
              <a:ln>
                <a:noFill/>
              </a:ln>
              <a:effectLst/>
              <a:uLnTx/>
              <a:uFillTx/>
              <a:latin typeface="+mn-lt"/>
              <a:ea typeface="ＭＳ Ｐゴシック" pitchFamily="34" charset="-128"/>
              <a:cs typeface="+mn-cs"/>
            </a:endParaRPr>
          </a:p>
        </p:txBody>
      </p:sp>
      <p:sp>
        <p:nvSpPr>
          <p:cNvPr id="24" name="Titel 1"/>
          <p:cNvSpPr txBox="1">
            <a:spLocks/>
          </p:cNvSpPr>
          <p:nvPr/>
        </p:nvSpPr>
        <p:spPr bwMode="auto">
          <a:xfrm>
            <a:off x="289667" y="616743"/>
            <a:ext cx="8229600" cy="655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4000" b="0" i="0" u="none" strike="noStrike" kern="1200" cap="none" spc="0" normalizeH="0" baseline="0" noProof="0" dirty="0" err="1" smtClean="0">
                <a:ln>
                  <a:noFill/>
                </a:ln>
                <a:solidFill>
                  <a:srgbClr val="0099FF"/>
                </a:solidFill>
                <a:effectLst/>
                <a:uLnTx/>
                <a:uFillTx/>
                <a:latin typeface="+mj-lt"/>
                <a:ea typeface="ＭＳ Ｐゴシック" pitchFamily="34" charset="-128"/>
                <a:cs typeface="Geneva" pitchFamily="-65" charset="-128"/>
              </a:rPr>
              <a:t>Metadata</a:t>
            </a:r>
            <a:r>
              <a:rPr kumimoji="0" lang="de-DE" sz="4000" b="0" i="0" u="none" strike="noStrike" kern="1200" cap="none" spc="0" normalizeH="0" baseline="0" noProof="0" dirty="0" smtClean="0">
                <a:ln>
                  <a:noFill/>
                </a:ln>
                <a:solidFill>
                  <a:srgbClr val="0099FF"/>
                </a:solidFill>
                <a:effectLst/>
                <a:uLnTx/>
                <a:uFillTx/>
                <a:latin typeface="+mj-lt"/>
                <a:ea typeface="ＭＳ Ｐゴシック" pitchFamily="34" charset="-128"/>
                <a:cs typeface="Geneva" pitchFamily="-65" charset="-128"/>
              </a:rPr>
              <a:t> </a:t>
            </a:r>
            <a:r>
              <a:rPr kumimoji="0" lang="de-DE" sz="4000" b="0" i="0" u="none" strike="noStrike" kern="1200" cap="none" spc="0" normalizeH="0" baseline="0" noProof="0" dirty="0" err="1" smtClean="0">
                <a:ln>
                  <a:noFill/>
                </a:ln>
                <a:solidFill>
                  <a:srgbClr val="0099FF"/>
                </a:solidFill>
                <a:effectLst/>
                <a:uLnTx/>
                <a:uFillTx/>
                <a:latin typeface="+mj-lt"/>
                <a:ea typeface="ＭＳ Ｐゴシック" pitchFamily="34" charset="-128"/>
                <a:cs typeface="Geneva" pitchFamily="-65" charset="-128"/>
              </a:rPr>
              <a:t>spaces</a:t>
            </a:r>
            <a:r>
              <a:rPr kumimoji="0" lang="de-DE" sz="4000" b="0" i="0" u="none" strike="noStrike" kern="1200" cap="none" spc="0" normalizeH="0" baseline="0" noProof="0" dirty="0" smtClean="0">
                <a:ln>
                  <a:noFill/>
                </a:ln>
                <a:solidFill>
                  <a:srgbClr val="0099FF"/>
                </a:solidFill>
                <a:effectLst/>
                <a:uLnTx/>
                <a:uFillTx/>
                <a:latin typeface="+mj-lt"/>
                <a:ea typeface="ＭＳ Ｐゴシック" pitchFamily="34" charset="-128"/>
                <a:cs typeface="Geneva" pitchFamily="-65" charset="-128"/>
              </a:rPr>
              <a:t> </a:t>
            </a:r>
            <a:r>
              <a:rPr kumimoji="0" lang="de-DE" sz="4000" b="0" i="0" u="none" strike="noStrike" kern="1200" cap="none" spc="0" normalizeH="0" baseline="0" noProof="0" dirty="0" err="1" smtClean="0">
                <a:ln>
                  <a:noFill/>
                </a:ln>
                <a:solidFill>
                  <a:srgbClr val="0099FF"/>
                </a:solidFill>
                <a:effectLst/>
                <a:uLnTx/>
                <a:uFillTx/>
                <a:latin typeface="+mj-lt"/>
                <a:ea typeface="ＭＳ Ｐゴシック" pitchFamily="34" charset="-128"/>
                <a:cs typeface="Geneva" pitchFamily="-65" charset="-128"/>
              </a:rPr>
              <a:t>and</a:t>
            </a:r>
            <a:r>
              <a:rPr kumimoji="0" lang="de-DE" sz="4000" b="0" i="0" u="none" strike="noStrike" kern="1200" cap="none" spc="0" normalizeH="0" baseline="0" noProof="0" dirty="0" smtClean="0">
                <a:ln>
                  <a:noFill/>
                </a:ln>
                <a:solidFill>
                  <a:srgbClr val="0099FF"/>
                </a:solidFill>
                <a:effectLst/>
                <a:uLnTx/>
                <a:uFillTx/>
                <a:latin typeface="+mj-lt"/>
                <a:ea typeface="ＭＳ Ｐゴシック" pitchFamily="34" charset="-128"/>
                <a:cs typeface="Geneva" pitchFamily="-65" charset="-128"/>
              </a:rPr>
              <a:t> </a:t>
            </a:r>
            <a:r>
              <a:rPr kumimoji="0" lang="de-DE" sz="4000" b="0" i="0" u="none" strike="noStrike" kern="1200" cap="none" spc="0" normalizeH="0" baseline="0" noProof="0" dirty="0" err="1" smtClean="0">
                <a:ln>
                  <a:noFill/>
                </a:ln>
                <a:solidFill>
                  <a:srgbClr val="0099FF"/>
                </a:solidFill>
                <a:effectLst/>
                <a:uLnTx/>
                <a:uFillTx/>
                <a:latin typeface="+mj-lt"/>
                <a:ea typeface="ＭＳ Ｐゴシック" pitchFamily="34" charset="-128"/>
                <a:cs typeface="Geneva" pitchFamily="-65" charset="-128"/>
              </a:rPr>
              <a:t>interoperability</a:t>
            </a:r>
            <a:endParaRPr kumimoji="0" lang="de-DE" sz="4000" b="0" i="0" u="none" strike="noStrike" kern="1200" cap="none" spc="0" normalizeH="0" baseline="0" noProof="0" dirty="0" smtClean="0">
              <a:ln>
                <a:noFill/>
              </a:ln>
              <a:solidFill>
                <a:srgbClr val="0099FF"/>
              </a:solidFill>
              <a:effectLst/>
              <a:uLnTx/>
              <a:uFillTx/>
              <a:latin typeface="+mj-lt"/>
              <a:ea typeface="ＭＳ Ｐゴシック" pitchFamily="34" charset="-128"/>
              <a:cs typeface="Geneva" pitchFamily="-65" charset="-128"/>
            </a:endParaRPr>
          </a:p>
        </p:txBody>
      </p:sp>
      <p:pic>
        <p:nvPicPr>
          <p:cNvPr id="5122" name="Picture 2"/>
          <p:cNvPicPr>
            <a:picLocks noChangeAspect="1" noChangeArrowheads="1"/>
          </p:cNvPicPr>
          <p:nvPr/>
        </p:nvPicPr>
        <p:blipFill>
          <a:blip r:embed="rId9"/>
          <a:srcRect l="38920" t="30235" r="19676" b="12645"/>
          <a:stretch>
            <a:fillRect/>
          </a:stretch>
        </p:blipFill>
        <p:spPr bwMode="auto">
          <a:xfrm>
            <a:off x="3533268" y="1297285"/>
            <a:ext cx="5307746" cy="406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lstStyle/>
          <a:p>
            <a:r>
              <a:rPr lang="nb-NO" sz="3000" dirty="0" err="1" smtClean="0"/>
              <a:t>Future</a:t>
            </a:r>
            <a:r>
              <a:rPr lang="nb-NO" sz="3000" dirty="0" smtClean="0"/>
              <a:t> </a:t>
            </a:r>
            <a:r>
              <a:rPr lang="nb-NO" sz="3000" dirty="0" err="1" smtClean="0"/>
              <a:t>of</a:t>
            </a:r>
            <a:r>
              <a:rPr lang="nb-NO" sz="3000" dirty="0" smtClean="0"/>
              <a:t> AQ </a:t>
            </a:r>
            <a:r>
              <a:rPr lang="nb-NO" sz="3000" dirty="0" err="1" smtClean="0"/>
              <a:t>monitoring</a:t>
            </a:r>
            <a:r>
              <a:rPr lang="nb-NO" sz="3600" dirty="0" smtClean="0"/>
              <a:t/>
            </a:r>
            <a:br>
              <a:rPr lang="nb-NO" sz="3600" dirty="0" smtClean="0"/>
            </a:br>
            <a:r>
              <a:rPr lang="nb-NO" sz="3600" dirty="0" smtClean="0"/>
              <a:t>Will </a:t>
            </a:r>
            <a:r>
              <a:rPr lang="nb-NO" sz="3600" dirty="0" err="1" smtClean="0"/>
              <a:t>we</a:t>
            </a:r>
            <a:r>
              <a:rPr lang="nb-NO" sz="3600" dirty="0" smtClean="0"/>
              <a:t> </a:t>
            </a:r>
            <a:r>
              <a:rPr lang="nb-NO" sz="3600" dirty="0" err="1" smtClean="0"/>
              <a:t>measure</a:t>
            </a:r>
            <a:r>
              <a:rPr lang="nb-NO" sz="3600" dirty="0" smtClean="0"/>
              <a:t> </a:t>
            </a:r>
            <a:r>
              <a:rPr lang="nb-NO" sz="3600" dirty="0" err="1" smtClean="0"/>
              <a:t>the</a:t>
            </a:r>
            <a:r>
              <a:rPr lang="nb-NO" sz="3600" dirty="0" smtClean="0"/>
              <a:t> same </a:t>
            </a:r>
            <a:r>
              <a:rPr lang="nb-NO" sz="3600" dirty="0" err="1" smtClean="0"/>
              <a:t>components</a:t>
            </a:r>
            <a:r>
              <a:rPr lang="nb-NO" sz="3600" dirty="0" smtClean="0"/>
              <a:t> ?</a:t>
            </a:r>
            <a:endParaRPr lang="nb-NO" sz="3600" dirty="0"/>
          </a:p>
        </p:txBody>
      </p:sp>
      <p:sp>
        <p:nvSpPr>
          <p:cNvPr id="3" name="Content Placeholder 2"/>
          <p:cNvSpPr>
            <a:spLocks noGrp="1"/>
          </p:cNvSpPr>
          <p:nvPr>
            <p:ph idx="1"/>
          </p:nvPr>
        </p:nvSpPr>
        <p:spPr>
          <a:xfrm>
            <a:off x="457200" y="1772816"/>
            <a:ext cx="4042792" cy="4856584"/>
          </a:xfrm>
        </p:spPr>
        <p:txBody>
          <a:bodyPr/>
          <a:lstStyle/>
          <a:p>
            <a:r>
              <a:rPr lang="nb-NO" sz="1800" dirty="0" err="1" smtClean="0"/>
              <a:t>Probably</a:t>
            </a:r>
            <a:r>
              <a:rPr lang="nb-NO" sz="1800" dirty="0" smtClean="0"/>
              <a:t> </a:t>
            </a:r>
            <a:r>
              <a:rPr lang="nb-NO" sz="1800" dirty="0" err="1" smtClean="0"/>
              <a:t>stronger</a:t>
            </a:r>
            <a:r>
              <a:rPr lang="nb-NO" sz="1800" dirty="0" smtClean="0"/>
              <a:t> </a:t>
            </a:r>
            <a:r>
              <a:rPr lang="nb-NO" sz="1800" dirty="0" err="1" smtClean="0"/>
              <a:t>focus</a:t>
            </a:r>
            <a:r>
              <a:rPr lang="nb-NO" sz="1800" dirty="0" smtClean="0"/>
              <a:t> </a:t>
            </a:r>
            <a:r>
              <a:rPr lang="nb-NO" sz="1800" dirty="0" err="1" smtClean="0"/>
              <a:t>on</a:t>
            </a:r>
            <a:r>
              <a:rPr lang="nb-NO" sz="1800" dirty="0" smtClean="0"/>
              <a:t> </a:t>
            </a:r>
            <a:r>
              <a:rPr lang="nb-NO" sz="1800" dirty="0" err="1" smtClean="0"/>
              <a:t>chemical</a:t>
            </a:r>
            <a:r>
              <a:rPr lang="nb-NO" sz="1800" dirty="0" smtClean="0"/>
              <a:t> </a:t>
            </a:r>
            <a:r>
              <a:rPr lang="nb-NO" sz="1800" dirty="0" err="1" smtClean="0"/>
              <a:t>speciation</a:t>
            </a:r>
            <a:r>
              <a:rPr lang="nb-NO" sz="1800" dirty="0" smtClean="0"/>
              <a:t> and </a:t>
            </a:r>
            <a:r>
              <a:rPr lang="nb-NO" sz="1800" dirty="0" err="1" smtClean="0"/>
              <a:t>physical</a:t>
            </a:r>
            <a:r>
              <a:rPr lang="nb-NO" sz="1800" dirty="0" smtClean="0"/>
              <a:t> </a:t>
            </a:r>
            <a:r>
              <a:rPr lang="nb-NO" sz="1800" dirty="0" err="1" smtClean="0"/>
              <a:t>characterisation</a:t>
            </a:r>
            <a:r>
              <a:rPr lang="nb-NO" sz="1800" dirty="0" smtClean="0"/>
              <a:t> </a:t>
            </a:r>
            <a:r>
              <a:rPr lang="nb-NO" sz="1800" dirty="0" err="1" smtClean="0"/>
              <a:t>of</a:t>
            </a:r>
            <a:r>
              <a:rPr lang="nb-NO" sz="1800" dirty="0" smtClean="0"/>
              <a:t> aerosol</a:t>
            </a:r>
          </a:p>
          <a:p>
            <a:endParaRPr lang="nb-NO" sz="2400" dirty="0" smtClean="0"/>
          </a:p>
          <a:p>
            <a:pPr>
              <a:buFont typeface="Arial" pitchFamily="34" charset="0"/>
              <a:buChar char="•"/>
            </a:pPr>
            <a:r>
              <a:rPr lang="nb-NO" sz="2400" dirty="0" smtClean="0"/>
              <a:t>BC-EC/OC</a:t>
            </a:r>
          </a:p>
          <a:p>
            <a:pPr>
              <a:buFont typeface="Arial" pitchFamily="34" charset="0"/>
              <a:buChar char="•"/>
            </a:pPr>
            <a:r>
              <a:rPr lang="nb-NO" sz="2400" dirty="0" smtClean="0"/>
              <a:t>VOC – SOA</a:t>
            </a:r>
          </a:p>
          <a:p>
            <a:pPr>
              <a:buFont typeface="Arial" pitchFamily="34" charset="0"/>
              <a:buChar char="•"/>
            </a:pPr>
            <a:r>
              <a:rPr lang="nb-NO" sz="2400" dirty="0" smtClean="0"/>
              <a:t>CH</a:t>
            </a:r>
            <a:r>
              <a:rPr lang="nb-NO" sz="2400" baseline="-25000" dirty="0" smtClean="0"/>
              <a:t>4</a:t>
            </a:r>
            <a:r>
              <a:rPr lang="nb-NO" sz="2400" dirty="0" smtClean="0"/>
              <a:t>, O</a:t>
            </a:r>
            <a:r>
              <a:rPr lang="nb-NO" sz="2400" baseline="-25000" dirty="0" smtClean="0"/>
              <a:t>3</a:t>
            </a:r>
            <a:r>
              <a:rPr lang="nb-NO" sz="2400" dirty="0" smtClean="0"/>
              <a:t>, CO</a:t>
            </a:r>
            <a:r>
              <a:rPr lang="nb-NO" sz="2400" baseline="-25000" dirty="0" smtClean="0"/>
              <a:t>2</a:t>
            </a:r>
          </a:p>
          <a:p>
            <a:pPr>
              <a:buFont typeface="Arial" pitchFamily="34" charset="0"/>
              <a:buChar char="•"/>
            </a:pPr>
            <a:r>
              <a:rPr lang="nb-NO" sz="2400" dirty="0" smtClean="0"/>
              <a:t>PNC, </a:t>
            </a:r>
            <a:r>
              <a:rPr lang="nb-NO" sz="2400" dirty="0" err="1" smtClean="0"/>
              <a:t>Particle</a:t>
            </a:r>
            <a:r>
              <a:rPr lang="nb-NO" sz="2400" dirty="0" smtClean="0"/>
              <a:t> </a:t>
            </a:r>
            <a:r>
              <a:rPr lang="nb-NO" sz="2400" dirty="0" err="1" smtClean="0"/>
              <a:t>size</a:t>
            </a:r>
            <a:r>
              <a:rPr lang="nb-NO" sz="2400" dirty="0" smtClean="0"/>
              <a:t> </a:t>
            </a:r>
          </a:p>
          <a:p>
            <a:pPr>
              <a:buFont typeface="Arial" pitchFamily="34" charset="0"/>
              <a:buChar char="•"/>
            </a:pPr>
            <a:r>
              <a:rPr lang="nb-NO" sz="2400" dirty="0" err="1" smtClean="0"/>
              <a:t>Nanoparticles</a:t>
            </a:r>
            <a:endParaRPr lang="nb-NO" sz="2400" dirty="0" smtClean="0"/>
          </a:p>
          <a:p>
            <a:pPr>
              <a:buFont typeface="Arial" pitchFamily="34" charset="0"/>
              <a:buChar char="•"/>
            </a:pPr>
            <a:r>
              <a:rPr lang="nb-NO" sz="2400" dirty="0" smtClean="0"/>
              <a:t>PAHs, Metals</a:t>
            </a:r>
            <a:endParaRPr lang="nb-NO" sz="2400" dirty="0" smtClean="0"/>
          </a:p>
        </p:txBody>
      </p:sp>
      <p:pic>
        <p:nvPicPr>
          <p:cNvPr id="5" name="Picture 2"/>
          <p:cNvPicPr>
            <a:picLocks noChangeAspect="1" noChangeArrowheads="1"/>
          </p:cNvPicPr>
          <p:nvPr/>
        </p:nvPicPr>
        <p:blipFill>
          <a:blip r:embed="rId2"/>
          <a:srcRect/>
          <a:stretch>
            <a:fillRect/>
          </a:stretch>
        </p:blipFill>
        <p:spPr bwMode="auto">
          <a:xfrm>
            <a:off x="4633156" y="4669918"/>
            <a:ext cx="3672408" cy="2188082"/>
          </a:xfrm>
          <a:prstGeom prst="rect">
            <a:avLst/>
          </a:prstGeom>
          <a:noFill/>
          <a:ln w="9525">
            <a:noFill/>
            <a:miter lim="800000"/>
            <a:headEnd/>
            <a:tailEnd/>
          </a:ln>
          <a:effectLst/>
        </p:spPr>
      </p:pic>
      <p:pic>
        <p:nvPicPr>
          <p:cNvPr id="6" name="Content Placeholder 3" descr="Bus21_6.JPG"/>
          <p:cNvPicPr>
            <a:picLocks noChangeAspect="1"/>
          </p:cNvPicPr>
          <p:nvPr/>
        </p:nvPicPr>
        <p:blipFill>
          <a:blip r:embed="rId3" cstate="print"/>
          <a:stretch>
            <a:fillRect/>
          </a:stretch>
        </p:blipFill>
        <p:spPr bwMode="auto">
          <a:xfrm>
            <a:off x="4499992" y="1772816"/>
            <a:ext cx="4186808" cy="2688302"/>
          </a:xfrm>
          <a:prstGeom prst="rect">
            <a:avLst/>
          </a:prstGeom>
          <a:noFill/>
          <a:ln w="9525">
            <a:noFill/>
            <a:miter lim="800000"/>
            <a:headEnd/>
            <a:tailEnd/>
          </a:ln>
        </p:spPr>
      </p:pic>
      <p:sp>
        <p:nvSpPr>
          <p:cNvPr id="8" name="Rectangle 7"/>
          <p:cNvSpPr/>
          <p:nvPr/>
        </p:nvSpPr>
        <p:spPr>
          <a:xfrm>
            <a:off x="3059832" y="5890736"/>
            <a:ext cx="3409528" cy="738664"/>
          </a:xfrm>
          <a:prstGeom prst="rect">
            <a:avLst/>
          </a:prstGeom>
        </p:spPr>
        <p:txBody>
          <a:bodyPr wrap="square">
            <a:spAutoFit/>
          </a:bodyPr>
          <a:lstStyle/>
          <a:p>
            <a:pPr marL="108000" indent="-108000"/>
            <a:r>
              <a:rPr lang="en-GB" sz="1400" dirty="0" smtClean="0"/>
              <a:t>PTR-TOF – organic compounds (ethanol, </a:t>
            </a:r>
            <a:r>
              <a:rPr lang="en-GB" sz="1400" dirty="0" err="1" smtClean="0"/>
              <a:t>aceticethanol</a:t>
            </a:r>
            <a:r>
              <a:rPr lang="en-GB" sz="1400" dirty="0" smtClean="0"/>
              <a:t>, acetic acid, </a:t>
            </a:r>
            <a:r>
              <a:rPr lang="en-GB" sz="1400" dirty="0" err="1" smtClean="0"/>
              <a:t>aldehydes</a:t>
            </a:r>
            <a:r>
              <a:rPr lang="en-GB" sz="1400" dirty="0" smtClean="0"/>
              <a:t>, etc.)</a:t>
            </a:r>
            <a:endParaRPr lang="nb-NO" sz="1400" dirty="0" smtClean="0"/>
          </a:p>
        </p:txBody>
      </p:sp>
      <p:sp>
        <p:nvSpPr>
          <p:cNvPr id="9" name="Rectangle 8"/>
          <p:cNvSpPr/>
          <p:nvPr/>
        </p:nvSpPr>
        <p:spPr>
          <a:xfrm>
            <a:off x="4499992" y="4034681"/>
            <a:ext cx="4464496" cy="307777"/>
          </a:xfrm>
          <a:prstGeom prst="rect">
            <a:avLst/>
          </a:prstGeom>
        </p:spPr>
        <p:txBody>
          <a:bodyPr wrap="square">
            <a:spAutoFit/>
          </a:bodyPr>
          <a:lstStyle/>
          <a:p>
            <a:pPr marL="108000" indent="-108000"/>
            <a:r>
              <a:rPr lang="en-GB" sz="1400" b="1" dirty="0" smtClean="0">
                <a:solidFill>
                  <a:schemeClr val="bg1"/>
                </a:solidFill>
              </a:rPr>
              <a:t>BIEBUS -  Use of </a:t>
            </a:r>
            <a:r>
              <a:rPr lang="en-GB" sz="1400" b="1" dirty="0" err="1" smtClean="0">
                <a:solidFill>
                  <a:schemeClr val="bg1"/>
                </a:solidFill>
              </a:rPr>
              <a:t>bioethanol</a:t>
            </a:r>
            <a:r>
              <a:rPr lang="en-GB" sz="1400" b="1" dirty="0" smtClean="0">
                <a:solidFill>
                  <a:schemeClr val="bg1"/>
                </a:solidFill>
              </a:rPr>
              <a:t> in Oslo city busses</a:t>
            </a:r>
            <a:endParaRPr lang="nb-NO" sz="1400" b="1" dirty="0" smtClean="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549"/>
            <a:ext cx="8686800" cy="1143000"/>
          </a:xfrm>
        </p:spPr>
        <p:txBody>
          <a:bodyPr/>
          <a:lstStyle/>
          <a:p>
            <a:r>
              <a:rPr lang="nb-NO" sz="3000" dirty="0" err="1" smtClean="0"/>
              <a:t>Future</a:t>
            </a:r>
            <a:r>
              <a:rPr lang="nb-NO" sz="3000" dirty="0" smtClean="0"/>
              <a:t> </a:t>
            </a:r>
            <a:r>
              <a:rPr lang="nb-NO" sz="3000" dirty="0" err="1" smtClean="0"/>
              <a:t>of</a:t>
            </a:r>
            <a:r>
              <a:rPr lang="nb-NO" sz="3000" dirty="0" smtClean="0"/>
              <a:t> AQ </a:t>
            </a:r>
            <a:r>
              <a:rPr lang="nb-NO" sz="3000" dirty="0" err="1" smtClean="0"/>
              <a:t>monitoring</a:t>
            </a:r>
            <a:r>
              <a:rPr lang="nb-NO" sz="3600" dirty="0" smtClean="0"/>
              <a:t/>
            </a:r>
            <a:br>
              <a:rPr lang="nb-NO" sz="3600" dirty="0" smtClean="0"/>
            </a:br>
            <a:r>
              <a:rPr lang="nb-NO" sz="3600" dirty="0" smtClean="0"/>
              <a:t>Will </a:t>
            </a:r>
            <a:r>
              <a:rPr lang="nb-NO" sz="3600" dirty="0" err="1" smtClean="0"/>
              <a:t>we</a:t>
            </a:r>
            <a:r>
              <a:rPr lang="nb-NO" sz="3600" dirty="0" smtClean="0"/>
              <a:t> </a:t>
            </a:r>
            <a:r>
              <a:rPr lang="nb-NO" sz="3600" dirty="0" err="1" smtClean="0"/>
              <a:t>measure</a:t>
            </a:r>
            <a:r>
              <a:rPr lang="nb-NO" sz="3600" dirty="0" smtClean="0"/>
              <a:t> </a:t>
            </a:r>
            <a:r>
              <a:rPr lang="nb-NO" sz="3600" dirty="0" err="1" smtClean="0"/>
              <a:t>with</a:t>
            </a:r>
            <a:r>
              <a:rPr lang="nb-NO" sz="3600" dirty="0" smtClean="0"/>
              <a:t> </a:t>
            </a:r>
            <a:r>
              <a:rPr lang="nb-NO" sz="3600" dirty="0" err="1" smtClean="0"/>
              <a:t>the</a:t>
            </a:r>
            <a:r>
              <a:rPr lang="nb-NO" sz="3600" dirty="0" smtClean="0"/>
              <a:t> same instruments ?</a:t>
            </a:r>
            <a:endParaRPr lang="nb-NO" sz="3600" dirty="0"/>
          </a:p>
        </p:txBody>
      </p:sp>
      <p:sp>
        <p:nvSpPr>
          <p:cNvPr id="3" name="Content Placeholder 2"/>
          <p:cNvSpPr>
            <a:spLocks noGrp="1"/>
          </p:cNvSpPr>
          <p:nvPr>
            <p:ph idx="1"/>
          </p:nvPr>
        </p:nvSpPr>
        <p:spPr>
          <a:xfrm>
            <a:off x="457200" y="1417638"/>
            <a:ext cx="8229600" cy="748680"/>
          </a:xfrm>
        </p:spPr>
        <p:txBody>
          <a:bodyPr/>
          <a:lstStyle/>
          <a:p>
            <a:r>
              <a:rPr lang="nb-NO" dirty="0" smtClean="0"/>
              <a:t>Instrument </a:t>
            </a:r>
            <a:r>
              <a:rPr lang="nb-NO" dirty="0" err="1" smtClean="0"/>
              <a:t>evolution</a:t>
            </a:r>
            <a:r>
              <a:rPr lang="nb-NO" dirty="0" smtClean="0"/>
              <a:t> in </a:t>
            </a:r>
            <a:r>
              <a:rPr lang="nb-NO" dirty="0" err="1" smtClean="0"/>
              <a:t>two</a:t>
            </a:r>
            <a:r>
              <a:rPr lang="nb-NO" dirty="0" smtClean="0"/>
              <a:t> </a:t>
            </a:r>
            <a:r>
              <a:rPr lang="nb-NO" dirty="0" err="1" smtClean="0"/>
              <a:t>directions</a:t>
            </a:r>
            <a:r>
              <a:rPr lang="nb-NO" dirty="0" smtClean="0"/>
              <a:t>:</a:t>
            </a:r>
            <a:endParaRPr lang="nb-NO" dirty="0" smtClean="0"/>
          </a:p>
        </p:txBody>
      </p:sp>
      <p:sp>
        <p:nvSpPr>
          <p:cNvPr id="5" name="Content Placeholder 2"/>
          <p:cNvSpPr txBox="1">
            <a:spLocks/>
          </p:cNvSpPr>
          <p:nvPr/>
        </p:nvSpPr>
        <p:spPr bwMode="auto">
          <a:xfrm>
            <a:off x="457200" y="1770712"/>
            <a:ext cx="3610744"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endParaRPr>
          </a:p>
          <a:p>
            <a:pPr marL="342900" marR="0" lvl="0" indent="-342900" algn="l" defTabSz="457200" rtl="0" eaLnBrk="1" fontAlgn="base" latinLnBrk="0" hangingPunct="1">
              <a:lnSpc>
                <a:spcPct val="100000"/>
              </a:lnSpc>
              <a:spcBef>
                <a:spcPct val="20000"/>
              </a:spcBef>
              <a:spcAft>
                <a:spcPct val="0"/>
              </a:spcAft>
              <a:buClrTx/>
              <a:buSzTx/>
              <a:tabLst/>
              <a:defRPr/>
            </a:pPr>
            <a:r>
              <a:rPr kumimoji="0" lang="nb-NO" sz="2000" b="1"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NOWCASTING</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Less </a:t>
            </a: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expensive</a:t>
            </a: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 instruments</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Less </a:t>
            </a: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maintenance</a:t>
            </a:r>
            <a:endPar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Lower</a:t>
            </a: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 </a:t>
            </a: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accuracy</a:t>
            </a: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 </a:t>
            </a: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and </a:t>
            </a: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traceability</a:t>
            </a:r>
            <a:endPar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endParaRPr>
          </a:p>
          <a:p>
            <a:pPr marL="342900" marR="0" lvl="0" indent="-342900" algn="l" defTabSz="4572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Need</a:t>
            </a: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 for </a:t>
            </a:r>
            <a:r>
              <a:rPr lang="nb-NO" sz="2000" dirty="0" err="1">
                <a:latin typeface="Slate Sans" charset="0"/>
                <a:ea typeface="Geneva" pitchFamily="-65" charset="-128"/>
                <a:cs typeface="Geneva" pitchFamily="-65" charset="-128"/>
              </a:rPr>
              <a:t>e</a:t>
            </a: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quivalence</a:t>
            </a: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 </a:t>
            </a: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testing</a:t>
            </a:r>
          </a:p>
        </p:txBody>
      </p:sp>
      <p:grpSp>
        <p:nvGrpSpPr>
          <p:cNvPr id="6" name="Group 19"/>
          <p:cNvGrpSpPr>
            <a:grpSpLocks/>
          </p:cNvGrpSpPr>
          <p:nvPr/>
        </p:nvGrpSpPr>
        <p:grpSpPr bwMode="auto">
          <a:xfrm>
            <a:off x="2821900" y="4916931"/>
            <a:ext cx="1369869" cy="1856701"/>
            <a:chOff x="7236296" y="1052736"/>
            <a:chExt cx="1584176" cy="2664296"/>
          </a:xfrm>
        </p:grpSpPr>
        <p:pic>
          <p:nvPicPr>
            <p:cNvPr id="7" name="Picture 2"/>
            <p:cNvPicPr>
              <a:picLocks noChangeAspect="1" noChangeArrowheads="1"/>
            </p:cNvPicPr>
            <p:nvPr/>
          </p:nvPicPr>
          <p:blipFill>
            <a:blip r:embed="rId2" cstate="print"/>
            <a:srcRect l="14049" r="8682"/>
            <a:stretch>
              <a:fillRect/>
            </a:stretch>
          </p:blipFill>
          <p:spPr bwMode="auto">
            <a:xfrm>
              <a:off x="7236296" y="1052736"/>
              <a:ext cx="1584176" cy="2567757"/>
            </a:xfrm>
            <a:prstGeom prst="rect">
              <a:avLst/>
            </a:prstGeom>
            <a:noFill/>
            <a:ln w="12700">
              <a:noFill/>
              <a:miter lim="800000"/>
              <a:headEnd type="none" w="sm" len="sm"/>
              <a:tailEnd type="none" w="sm" len="sm"/>
            </a:ln>
          </p:spPr>
        </p:pic>
        <p:sp>
          <p:nvSpPr>
            <p:cNvPr id="8" name="TextBox 7"/>
            <p:cNvSpPr txBox="1"/>
            <p:nvPr/>
          </p:nvSpPr>
          <p:spPr>
            <a:xfrm>
              <a:off x="7307727" y="3254987"/>
              <a:ext cx="1401630" cy="462045"/>
            </a:xfrm>
            <a:prstGeom prst="rect">
              <a:avLst/>
            </a:prstGeom>
            <a:noFill/>
          </p:spPr>
          <p:txBody>
            <a:bodyPr wrap="none">
              <a:spAutoFit/>
            </a:bodyPr>
            <a:lstStyle/>
            <a:p>
              <a:pPr>
                <a:defRPr/>
              </a:pPr>
              <a:r>
                <a:rPr lang="nb-NO">
                  <a:latin typeface="+mj-lt"/>
                </a:rPr>
                <a:t>Sens300</a:t>
              </a:r>
            </a:p>
          </p:txBody>
        </p:sp>
      </p:grpSp>
      <p:grpSp>
        <p:nvGrpSpPr>
          <p:cNvPr id="20" name="Group 18"/>
          <p:cNvGrpSpPr>
            <a:grpSpLocks/>
          </p:cNvGrpSpPr>
          <p:nvPr/>
        </p:nvGrpSpPr>
        <p:grpSpPr bwMode="auto">
          <a:xfrm>
            <a:off x="209421" y="4966856"/>
            <a:ext cx="2305050" cy="1517850"/>
            <a:chOff x="4644008" y="2276872"/>
            <a:chExt cx="2304257" cy="1800200"/>
          </a:xfrm>
        </p:grpSpPr>
        <p:pic>
          <p:nvPicPr>
            <p:cNvPr id="21" name="Picture 3"/>
            <p:cNvPicPr>
              <a:picLocks noChangeAspect="1" noChangeArrowheads="1"/>
            </p:cNvPicPr>
            <p:nvPr/>
          </p:nvPicPr>
          <p:blipFill>
            <a:blip r:embed="rId3" cstate="print"/>
            <a:srcRect/>
            <a:stretch>
              <a:fillRect/>
            </a:stretch>
          </p:blipFill>
          <p:spPr bwMode="auto">
            <a:xfrm rot="5400000">
              <a:off x="5248635" y="2320318"/>
              <a:ext cx="1743075" cy="1656184"/>
            </a:xfrm>
            <a:prstGeom prst="rect">
              <a:avLst/>
            </a:prstGeom>
            <a:noFill/>
            <a:ln w="12700">
              <a:noFill/>
              <a:miter lim="800000"/>
              <a:headEnd type="none" w="sm" len="sm"/>
              <a:tailEnd type="none" w="sm" len="sm"/>
            </a:ln>
          </p:spPr>
        </p:pic>
        <p:sp>
          <p:nvSpPr>
            <p:cNvPr id="22" name="TextBox 21"/>
            <p:cNvSpPr txBox="1"/>
            <p:nvPr/>
          </p:nvSpPr>
          <p:spPr>
            <a:xfrm>
              <a:off x="4644008" y="3572254"/>
              <a:ext cx="1131498" cy="461957"/>
            </a:xfrm>
            <a:prstGeom prst="rect">
              <a:avLst/>
            </a:prstGeom>
            <a:noFill/>
          </p:spPr>
          <p:txBody>
            <a:bodyPr wrap="none">
              <a:spAutoFit/>
            </a:bodyPr>
            <a:lstStyle/>
            <a:p>
              <a:pPr>
                <a:defRPr/>
              </a:pPr>
              <a:r>
                <a:rPr lang="nb-NO">
                  <a:latin typeface="+mj-lt"/>
                </a:rPr>
                <a:t>OMC2</a:t>
              </a:r>
            </a:p>
          </p:txBody>
        </p:sp>
        <p:sp>
          <p:nvSpPr>
            <p:cNvPr id="23" name="Rectangle 13"/>
            <p:cNvSpPr>
              <a:spLocks noChangeArrowheads="1"/>
            </p:cNvSpPr>
            <p:nvPr/>
          </p:nvSpPr>
          <p:spPr bwMode="auto">
            <a:xfrm>
              <a:off x="6732240" y="3501008"/>
              <a:ext cx="216024" cy="576064"/>
            </a:xfrm>
            <a:prstGeom prst="rect">
              <a:avLst/>
            </a:prstGeom>
            <a:solidFill>
              <a:srgbClr val="FFFFFF"/>
            </a:solidFill>
            <a:ln w="12700" algn="ctr">
              <a:noFill/>
              <a:round/>
              <a:headEnd type="none" w="sm" len="sm"/>
              <a:tailEnd type="none" w="sm" len="sm"/>
            </a:ln>
          </p:spPr>
          <p:txBody>
            <a:bodyPr/>
            <a:lstStyle/>
            <a:p>
              <a:endParaRPr lang="nb-NO"/>
            </a:p>
          </p:txBody>
        </p:sp>
      </p:grpSp>
      <p:sp>
        <p:nvSpPr>
          <p:cNvPr id="24" name="Content Placeholder 2"/>
          <p:cNvSpPr txBox="1">
            <a:spLocks/>
          </p:cNvSpPr>
          <p:nvPr/>
        </p:nvSpPr>
        <p:spPr bwMode="auto">
          <a:xfrm>
            <a:off x="4932040" y="2166318"/>
            <a:ext cx="421196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nb-NO" sz="2000" b="1"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FORECASTING</a:t>
            </a:r>
            <a:r>
              <a:rPr kumimoji="0" lang="nb-NO" sz="2000" b="1" i="0" u="none" strike="noStrike" kern="1200" cap="none" spc="0" normalizeH="0" noProof="0" dirty="0" smtClean="0">
                <a:ln>
                  <a:noFill/>
                </a:ln>
                <a:solidFill>
                  <a:schemeClr val="tx1"/>
                </a:solidFill>
                <a:effectLst/>
                <a:uLnTx/>
                <a:uFillTx/>
                <a:latin typeface="Slate Sans" charset="0"/>
                <a:ea typeface="Geneva" pitchFamily="-65" charset="-128"/>
                <a:cs typeface="Geneva" pitchFamily="-65" charset="-128"/>
              </a:rPr>
              <a:t> AND PLANNING</a:t>
            </a:r>
            <a:endParaRPr kumimoji="0" lang="nb-NO" sz="2000" b="1"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Need</a:t>
            </a:r>
            <a:r>
              <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rPr>
              <a:t> for </a:t>
            </a:r>
            <a:r>
              <a:rPr lang="nb-NO" sz="2000" dirty="0" err="1" smtClean="0">
                <a:latin typeface="Slate Sans" charset="0"/>
                <a:ea typeface="Geneva" pitchFamily="-65" charset="-128"/>
                <a:cs typeface="Geneva" pitchFamily="-65" charset="-128"/>
              </a:rPr>
              <a:t>accurate</a:t>
            </a:r>
            <a:r>
              <a:rPr lang="nb-NO" sz="2000" dirty="0" smtClean="0">
                <a:latin typeface="Slate Sans" charset="0"/>
                <a:ea typeface="Geneva" pitchFamily="-65" charset="-128"/>
                <a:cs typeface="Geneva" pitchFamily="-65" charset="-128"/>
              </a:rPr>
              <a:t> </a:t>
            </a: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measurements</a:t>
            </a:r>
            <a:endPar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lang="nb-NO" sz="2000" dirty="0" err="1" smtClean="0">
                <a:latin typeface="Slate Sans" charset="0"/>
                <a:ea typeface="Geneva" pitchFamily="-65" charset="-128"/>
                <a:cs typeface="Geneva" pitchFamily="-65" charset="-128"/>
              </a:rPr>
              <a:t>Physical</a:t>
            </a:r>
            <a:r>
              <a:rPr lang="nb-NO" sz="2000" dirty="0" smtClean="0">
                <a:latin typeface="Slate Sans" charset="0"/>
                <a:ea typeface="Geneva" pitchFamily="-65" charset="-128"/>
                <a:cs typeface="Geneva" pitchFamily="-65" charset="-128"/>
              </a:rPr>
              <a:t> and </a:t>
            </a:r>
            <a:r>
              <a:rPr lang="nb-NO" sz="2000" dirty="0" err="1" smtClean="0">
                <a:latin typeface="Slate Sans" charset="0"/>
                <a:ea typeface="Geneva" pitchFamily="-65" charset="-128"/>
                <a:cs typeface="Geneva" pitchFamily="-65" charset="-128"/>
              </a:rPr>
              <a:t>chemical</a:t>
            </a:r>
            <a:r>
              <a:rPr lang="nb-NO" sz="2000" dirty="0" smtClean="0">
                <a:latin typeface="Slate Sans" charset="0"/>
                <a:ea typeface="Geneva" pitchFamily="-65" charset="-128"/>
                <a:cs typeface="Geneva" pitchFamily="-65" charset="-128"/>
              </a:rPr>
              <a:t> </a:t>
            </a:r>
            <a:r>
              <a:rPr lang="nb-NO" sz="2000" dirty="0" err="1" smtClean="0">
                <a:latin typeface="Slate Sans" charset="0"/>
                <a:ea typeface="Geneva" pitchFamily="-65" charset="-128"/>
                <a:cs typeface="Geneva" pitchFamily="-65" charset="-128"/>
              </a:rPr>
              <a:t>properties</a:t>
            </a:r>
            <a:r>
              <a:rPr lang="nb-NO" sz="2000" dirty="0" smtClean="0">
                <a:latin typeface="Slate Sans" charset="0"/>
                <a:ea typeface="Geneva" pitchFamily="-65" charset="-128"/>
                <a:cs typeface="Geneva" pitchFamily="-65" charset="-128"/>
              </a:rPr>
              <a:t> </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nb-NO" sz="2000" b="0" i="0" u="none" strike="noStrike" kern="1200" cap="none" spc="0" normalizeH="0" baseline="0" noProof="0" dirty="0" err="1" smtClean="0">
                <a:ln>
                  <a:noFill/>
                </a:ln>
                <a:solidFill>
                  <a:schemeClr val="tx1"/>
                </a:solidFill>
                <a:effectLst/>
                <a:uLnTx/>
                <a:uFillTx/>
                <a:latin typeface="Slate Sans" charset="0"/>
                <a:ea typeface="Geneva" pitchFamily="-65" charset="-128"/>
                <a:cs typeface="Geneva" pitchFamily="-65" charset="-128"/>
              </a:rPr>
              <a:t>Vertical</a:t>
            </a:r>
            <a:r>
              <a:rPr kumimoji="0" lang="nb-NO" sz="2000" b="0" i="0" u="none" strike="noStrike" kern="1200" cap="none" spc="0" normalizeH="0" noProof="0" dirty="0" smtClean="0">
                <a:ln>
                  <a:noFill/>
                </a:ln>
                <a:solidFill>
                  <a:schemeClr val="tx1"/>
                </a:solidFill>
                <a:effectLst/>
                <a:uLnTx/>
                <a:uFillTx/>
                <a:latin typeface="Slate Sans" charset="0"/>
                <a:ea typeface="Geneva" pitchFamily="-65" charset="-128"/>
                <a:cs typeface="Geneva" pitchFamily="-65" charset="-128"/>
              </a:rPr>
              <a:t> </a:t>
            </a:r>
            <a:r>
              <a:rPr kumimoji="0" lang="nb-NO" sz="2000" b="0" i="0" u="none" strike="noStrike" kern="1200" cap="none" spc="0" normalizeH="0" noProof="0" dirty="0" err="1" smtClean="0">
                <a:ln>
                  <a:noFill/>
                </a:ln>
                <a:solidFill>
                  <a:schemeClr val="tx1"/>
                </a:solidFill>
                <a:effectLst/>
                <a:uLnTx/>
                <a:uFillTx/>
                <a:latin typeface="Slate Sans" charset="0"/>
                <a:ea typeface="Geneva" pitchFamily="-65" charset="-128"/>
                <a:cs typeface="Geneva" pitchFamily="-65" charset="-128"/>
              </a:rPr>
              <a:t>profiles</a:t>
            </a:r>
            <a:endParaRPr kumimoji="0" lang="nb-NO" sz="2000" b="0" i="0" u="none" strike="noStrike" kern="1200" cap="none" spc="0" normalizeH="0" baseline="0" noProof="0" dirty="0" smtClean="0">
              <a:ln>
                <a:noFill/>
              </a:ln>
              <a:solidFill>
                <a:schemeClr val="tx1"/>
              </a:solidFill>
              <a:effectLst/>
              <a:uLnTx/>
              <a:uFillTx/>
              <a:latin typeface="Slate Sans" charset="0"/>
              <a:ea typeface="Geneva" pitchFamily="-65" charset="-128"/>
              <a:cs typeface="Geneva" pitchFamily="-65" charset="-128"/>
            </a:endParaRPr>
          </a:p>
        </p:txBody>
      </p:sp>
      <p:pic>
        <p:nvPicPr>
          <p:cNvPr id="25" name="Picture 14" descr="wgc_tall_tower"/>
          <p:cNvPicPr>
            <a:picLocks noChangeAspect="1" noChangeArrowheads="1"/>
          </p:cNvPicPr>
          <p:nvPr/>
        </p:nvPicPr>
        <p:blipFill>
          <a:blip r:embed="rId4"/>
          <a:srcRect/>
          <a:stretch>
            <a:fillRect/>
          </a:stretch>
        </p:blipFill>
        <p:spPr bwMode="auto">
          <a:xfrm>
            <a:off x="7596188" y="4437063"/>
            <a:ext cx="1300162" cy="1733550"/>
          </a:xfrm>
          <a:prstGeom prst="rect">
            <a:avLst/>
          </a:prstGeom>
          <a:noFill/>
        </p:spPr>
      </p:pic>
      <p:pic>
        <p:nvPicPr>
          <p:cNvPr id="26" name="Picture 12" descr="cessna0"/>
          <p:cNvPicPr>
            <a:picLocks noChangeAspect="1" noChangeArrowheads="1"/>
          </p:cNvPicPr>
          <p:nvPr/>
        </p:nvPicPr>
        <p:blipFill>
          <a:blip r:embed="rId5"/>
          <a:srcRect/>
          <a:stretch>
            <a:fillRect/>
          </a:stretch>
        </p:blipFill>
        <p:spPr bwMode="auto">
          <a:xfrm>
            <a:off x="5076056" y="4728125"/>
            <a:ext cx="1944216" cy="1277185"/>
          </a:xfrm>
          <a:prstGeom prst="rect">
            <a:avLst/>
          </a:prstGeom>
          <a:noFill/>
          <a:ln w="9525">
            <a:noFill/>
            <a:miter lim="800000"/>
            <a:headEnd/>
            <a:tailEnd/>
          </a:ln>
        </p:spPr>
      </p:pic>
      <p:pic>
        <p:nvPicPr>
          <p:cNvPr id="27" name="Picture 2"/>
          <p:cNvPicPr>
            <a:picLocks noChangeAspect="1" noChangeArrowheads="1"/>
          </p:cNvPicPr>
          <p:nvPr/>
        </p:nvPicPr>
        <p:blipFill>
          <a:blip r:embed="rId6"/>
          <a:srcRect/>
          <a:stretch>
            <a:fillRect/>
          </a:stretch>
        </p:blipFill>
        <p:spPr bwMode="auto">
          <a:xfrm>
            <a:off x="6804248" y="4916931"/>
            <a:ext cx="1111101" cy="15888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EEA Annual Air Quality Report</a:t>
            </a:r>
            <a:endParaRPr lang="en-GB" dirty="0"/>
          </a:p>
        </p:txBody>
      </p:sp>
      <p:sp>
        <p:nvSpPr>
          <p:cNvPr id="3" name="Content Placeholder 2"/>
          <p:cNvSpPr>
            <a:spLocks noGrp="1"/>
          </p:cNvSpPr>
          <p:nvPr>
            <p:ph idx="1"/>
          </p:nvPr>
        </p:nvSpPr>
        <p:spPr>
          <a:xfrm>
            <a:off x="457200" y="1600200"/>
            <a:ext cx="4186808" cy="5029200"/>
          </a:xfrm>
        </p:spPr>
        <p:txBody>
          <a:bodyPr/>
          <a:lstStyle/>
          <a:p>
            <a:pPr marL="457200" indent="-457200">
              <a:buFontTx/>
              <a:buChar char="-"/>
              <a:defRPr/>
            </a:pPr>
            <a:r>
              <a:rPr lang="en-GB" sz="2600" i="1" dirty="0" smtClean="0"/>
              <a:t>Since 2011</a:t>
            </a:r>
          </a:p>
          <a:p>
            <a:pPr marL="457200" indent="-457200">
              <a:buFontTx/>
              <a:buChar char="-"/>
              <a:defRPr/>
            </a:pPr>
            <a:r>
              <a:rPr lang="en-GB" sz="2600" i="1" dirty="0" smtClean="0"/>
              <a:t>Overview and analysis of air quality situation </a:t>
            </a:r>
            <a:r>
              <a:rPr lang="en-GB" sz="2600" i="1" dirty="0" smtClean="0"/>
              <a:t>in </a:t>
            </a:r>
            <a:r>
              <a:rPr lang="en-GB" sz="2600" i="1" dirty="0" smtClean="0"/>
              <a:t>Europe</a:t>
            </a:r>
          </a:p>
          <a:p>
            <a:pPr marL="457200" indent="-457200">
              <a:buFontTx/>
              <a:buChar char="-"/>
              <a:defRPr/>
            </a:pPr>
            <a:r>
              <a:rPr lang="en-GB" sz="2600" i="1" dirty="0" smtClean="0"/>
              <a:t>Vehicle to communicate air quality related facts, status, trends, key messages</a:t>
            </a:r>
          </a:p>
          <a:p>
            <a:pPr marL="457200" indent="-457200">
              <a:buFontTx/>
              <a:buChar char="-"/>
              <a:defRPr/>
            </a:pPr>
            <a:r>
              <a:rPr lang="en-GB" sz="2600" i="1" dirty="0" smtClean="0"/>
              <a:t>Based primarily on reported in situ air quality data from EIONET</a:t>
            </a:r>
          </a:p>
          <a:p>
            <a:endParaRPr lang="en-GB"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471" y="1417638"/>
            <a:ext cx="3389915" cy="47702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Tree>
    <p:extLst>
      <p:ext uri="{BB962C8B-B14F-4D97-AF65-F5344CB8AC3E}">
        <p14:creationId xmlns:p14="http://schemas.microsoft.com/office/powerpoint/2010/main" val="27398993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51520" y="1279361"/>
            <a:ext cx="4245434" cy="3559438"/>
            <a:chOff x="251520" y="332656"/>
            <a:chExt cx="6667500" cy="4051300"/>
          </a:xfrm>
        </p:grpSpPr>
        <p:pic>
          <p:nvPicPr>
            <p:cNvPr id="4" name="Picture 3"/>
            <p:cNvPicPr>
              <a:picLocks noChangeAspect="1"/>
            </p:cNvPicPr>
            <p:nvPr/>
          </p:nvPicPr>
          <p:blipFill>
            <a:blip r:embed="rId2" cstate="print"/>
            <a:stretch>
              <a:fillRect/>
            </a:stretch>
          </p:blipFill>
          <p:spPr>
            <a:xfrm>
              <a:off x="251520" y="332656"/>
              <a:ext cx="6667500" cy="4051300"/>
            </a:xfrm>
            <a:prstGeom prst="rect">
              <a:avLst/>
            </a:prstGeom>
          </p:spPr>
        </p:pic>
        <p:pic>
          <p:nvPicPr>
            <p:cNvPr id="7" name="Picture 6" descr="Sound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5148064" y="2276872"/>
              <a:ext cx="216323" cy="212081"/>
            </a:xfrm>
            <a:prstGeom prst="rect">
              <a:avLst/>
            </a:prstGeom>
          </p:spPr>
        </p:pic>
        <p:pic>
          <p:nvPicPr>
            <p:cNvPr id="8" name="Picture 7" descr="Sound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763688" y="2535312"/>
              <a:ext cx="216323" cy="212081"/>
            </a:xfrm>
            <a:prstGeom prst="rect">
              <a:avLst/>
            </a:prstGeom>
          </p:spPr>
        </p:pic>
        <p:pic>
          <p:nvPicPr>
            <p:cNvPr id="9" name="Picture 8" descr="Sound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99592" y="2793753"/>
              <a:ext cx="216323" cy="212081"/>
            </a:xfrm>
            <a:prstGeom prst="rect">
              <a:avLst/>
            </a:prstGeom>
          </p:spPr>
        </p:pic>
        <p:pic>
          <p:nvPicPr>
            <p:cNvPr id="10" name="Picture 9" descr="Sound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586125" y="1916832"/>
              <a:ext cx="216323" cy="212081"/>
            </a:xfrm>
            <a:prstGeom prst="rect">
              <a:avLst/>
            </a:prstGeom>
          </p:spPr>
        </p:pic>
        <p:pic>
          <p:nvPicPr>
            <p:cNvPr id="11" name="Picture 10" descr="Sound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516216" y="2187103"/>
              <a:ext cx="216323" cy="212081"/>
            </a:xfrm>
            <a:prstGeom prst="rect">
              <a:avLst/>
            </a:prstGeom>
          </p:spPr>
        </p:pic>
      </p:grpSp>
      <p:sp>
        <p:nvSpPr>
          <p:cNvPr id="15" name="TextBox 14"/>
          <p:cNvSpPr txBox="1"/>
          <p:nvPr/>
        </p:nvSpPr>
        <p:spPr>
          <a:xfrm>
            <a:off x="1043608" y="4843264"/>
            <a:ext cx="7724242" cy="1600438"/>
          </a:xfrm>
          <a:prstGeom prst="rect">
            <a:avLst/>
          </a:prstGeom>
          <a:noFill/>
        </p:spPr>
        <p:txBody>
          <a:bodyPr wrap="square" rtlCol="0">
            <a:spAutoFit/>
          </a:bodyPr>
          <a:lstStyle/>
          <a:p>
            <a:pPr defTabSz="457200" fontAlgn="base">
              <a:spcBef>
                <a:spcPct val="0"/>
              </a:spcBef>
              <a:spcAft>
                <a:spcPct val="0"/>
              </a:spcAft>
            </a:pPr>
            <a:endParaRPr lang="en-US" b="1" dirty="0">
              <a:solidFill>
                <a:prstClr val="black"/>
              </a:solidFill>
              <a:latin typeface="Lucida Grande" pitchFamily="-109" charset="0"/>
            </a:endParaRPr>
          </a:p>
          <a:p>
            <a:pPr defTabSz="457200" fontAlgn="base">
              <a:spcBef>
                <a:spcPct val="0"/>
              </a:spcBef>
              <a:spcAft>
                <a:spcPct val="0"/>
              </a:spcAft>
            </a:pPr>
            <a:r>
              <a:rPr lang="en-US" b="1" dirty="0" smtClean="0">
                <a:solidFill>
                  <a:schemeClr val="accent1">
                    <a:lumMod val="75000"/>
                  </a:schemeClr>
                </a:solidFill>
                <a:latin typeface="+mn-lt"/>
              </a:rPr>
              <a:t>  </a:t>
            </a:r>
            <a:r>
              <a:rPr lang="en-US" sz="2000" b="1" dirty="0" smtClean="0">
                <a:solidFill>
                  <a:schemeClr val="accent1">
                    <a:lumMod val="75000"/>
                  </a:schemeClr>
                </a:solidFill>
                <a:latin typeface="+mn-lt"/>
              </a:rPr>
              <a:t>Use of micro-sensors in air quality monitoring </a:t>
            </a:r>
          </a:p>
          <a:p>
            <a:r>
              <a:rPr lang="en-US" sz="2000" b="1" dirty="0" smtClean="0">
                <a:solidFill>
                  <a:schemeClr val="accent1">
                    <a:lumMod val="75000"/>
                  </a:schemeClr>
                </a:solidFill>
                <a:latin typeface="+mn-lt"/>
              </a:rPr>
              <a:t>  Green cities – sustainable planning and forecasting </a:t>
            </a:r>
          </a:p>
          <a:p>
            <a:pPr defTabSz="457200" fontAlgn="base">
              <a:spcBef>
                <a:spcPct val="0"/>
              </a:spcBef>
              <a:spcAft>
                <a:spcPct val="0"/>
              </a:spcAft>
            </a:pPr>
            <a:r>
              <a:rPr lang="en-US" sz="2000" b="1" dirty="0" smtClean="0">
                <a:solidFill>
                  <a:schemeClr val="accent1">
                    <a:lumMod val="75000"/>
                  </a:schemeClr>
                </a:solidFill>
                <a:latin typeface="+mn-lt"/>
              </a:rPr>
              <a:t>  Information in near real-time (NRT) – </a:t>
            </a:r>
            <a:r>
              <a:rPr lang="en-US" sz="2000" b="1" dirty="0" err="1" smtClean="0">
                <a:solidFill>
                  <a:schemeClr val="accent1">
                    <a:lumMod val="75000"/>
                  </a:schemeClr>
                </a:solidFill>
                <a:latin typeface="+mn-lt"/>
              </a:rPr>
              <a:t>Nowcasting</a:t>
            </a:r>
            <a:r>
              <a:rPr lang="en-US" sz="2000" b="1" dirty="0" smtClean="0">
                <a:solidFill>
                  <a:schemeClr val="accent1">
                    <a:lumMod val="75000"/>
                  </a:schemeClr>
                </a:solidFill>
                <a:latin typeface="+mn-lt"/>
              </a:rPr>
              <a:t> activities</a:t>
            </a:r>
          </a:p>
          <a:p>
            <a:pPr marL="342900" indent="-342900" defTabSz="457200" fontAlgn="base">
              <a:spcBef>
                <a:spcPct val="0"/>
              </a:spcBef>
              <a:spcAft>
                <a:spcPct val="0"/>
              </a:spcAft>
              <a:buFont typeface="Wingdings" panose="05000000000000000000" pitchFamily="2" charset="2"/>
              <a:buChar char="Ø"/>
            </a:pPr>
            <a:r>
              <a:rPr lang="en-US" sz="2000" b="1" dirty="0" smtClean="0">
                <a:solidFill>
                  <a:schemeClr val="accent1">
                    <a:lumMod val="75000"/>
                  </a:schemeClr>
                </a:solidFill>
                <a:latin typeface="+mn-lt"/>
              </a:rPr>
              <a:t>  Increased population involvement</a:t>
            </a:r>
            <a:endParaRPr lang="en-US" sz="2000" b="1" dirty="0">
              <a:solidFill>
                <a:schemeClr val="accent1">
                  <a:lumMod val="75000"/>
                </a:schemeClr>
              </a:solidFill>
              <a:latin typeface="+mn-lt"/>
            </a:endParaRPr>
          </a:p>
        </p:txBody>
      </p:sp>
      <p:pic>
        <p:nvPicPr>
          <p:cNvPr id="16" name="Picture 2"/>
          <p:cNvPicPr>
            <a:picLocks noChangeAspect="1" noChangeArrowheads="1"/>
          </p:cNvPicPr>
          <p:nvPr/>
        </p:nvPicPr>
        <p:blipFill>
          <a:blip r:embed="rId4"/>
          <a:srcRect/>
          <a:stretch>
            <a:fillRect/>
          </a:stretch>
        </p:blipFill>
        <p:spPr bwMode="auto">
          <a:xfrm>
            <a:off x="4572000" y="1340768"/>
            <a:ext cx="4195850" cy="3432835"/>
          </a:xfrm>
          <a:prstGeom prst="rect">
            <a:avLst/>
          </a:prstGeom>
          <a:noFill/>
          <a:ln w="9525">
            <a:noFill/>
            <a:miter lim="800000"/>
            <a:headEnd/>
            <a:tailEnd/>
          </a:ln>
        </p:spPr>
      </p:pic>
      <p:sp>
        <p:nvSpPr>
          <p:cNvPr id="17" name="Title 1"/>
          <p:cNvSpPr>
            <a:spLocks noGrp="1"/>
          </p:cNvSpPr>
          <p:nvPr>
            <p:ph type="title"/>
          </p:nvPr>
        </p:nvSpPr>
        <p:spPr>
          <a:xfrm>
            <a:off x="382154" y="136361"/>
            <a:ext cx="8229600" cy="1143000"/>
          </a:xfrm>
        </p:spPr>
        <p:txBody>
          <a:bodyPr/>
          <a:lstStyle/>
          <a:p>
            <a:r>
              <a:rPr lang="nb-NO" sz="3600" dirty="0" err="1" smtClean="0">
                <a:solidFill>
                  <a:schemeClr val="tx1"/>
                </a:solidFill>
              </a:rPr>
              <a:t>Nowcasting</a:t>
            </a:r>
            <a:r>
              <a:rPr lang="nb-NO" sz="3600" dirty="0" smtClean="0">
                <a:solidFill>
                  <a:schemeClr val="tx1"/>
                </a:solidFill>
              </a:rPr>
              <a:t> </a:t>
            </a:r>
            <a:r>
              <a:rPr lang="nb-NO" sz="3600" dirty="0" err="1" smtClean="0">
                <a:solidFill>
                  <a:schemeClr val="tx1"/>
                </a:solidFill>
              </a:rPr>
              <a:t>activitivies</a:t>
            </a:r>
            <a:r>
              <a:rPr lang="nb-NO" sz="3600" dirty="0" smtClean="0">
                <a:solidFill>
                  <a:schemeClr val="tx1"/>
                </a:solidFill>
              </a:rPr>
              <a:t> </a:t>
            </a:r>
            <a:r>
              <a:rPr lang="nb-NO" sz="3600" dirty="0" smtClean="0"/>
              <a:t/>
            </a:r>
            <a:br>
              <a:rPr lang="nb-NO" sz="3600" dirty="0" smtClean="0"/>
            </a:br>
            <a:r>
              <a:rPr lang="nb-NO" sz="3600" dirty="0" err="1" smtClean="0"/>
              <a:t>Use</a:t>
            </a:r>
            <a:r>
              <a:rPr lang="nb-NO" sz="3600" dirty="0" smtClean="0"/>
              <a:t> </a:t>
            </a:r>
            <a:r>
              <a:rPr lang="nb-NO" sz="3600" dirty="0" err="1" smtClean="0"/>
              <a:t>of</a:t>
            </a:r>
            <a:r>
              <a:rPr lang="nb-NO" sz="3600" dirty="0" smtClean="0"/>
              <a:t> microsensors </a:t>
            </a:r>
            <a:r>
              <a:rPr lang="nb-NO" sz="3200" dirty="0" smtClean="0"/>
              <a:t>(e.g. CITISENSE)</a:t>
            </a:r>
            <a:endParaRPr lang="nb-NO" sz="3200" dirty="0"/>
          </a:p>
        </p:txBody>
      </p:sp>
      <p:pic>
        <p:nvPicPr>
          <p:cNvPr id="13" name="Picture 12"/>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996325" y="4989363"/>
            <a:ext cx="771525" cy="1524000"/>
          </a:xfrm>
          <a:prstGeom prst="rect">
            <a:avLst/>
          </a:prstGeom>
        </p:spPr>
      </p:pic>
      <p:pic>
        <p:nvPicPr>
          <p:cNvPr id="14" name="Picture 3"/>
          <p:cNvPicPr>
            <a:picLocks noChangeAspect="1" noChangeArrowheads="1"/>
          </p:cNvPicPr>
          <p:nvPr/>
        </p:nvPicPr>
        <p:blipFill>
          <a:blip r:embed="rId6" cstate="print"/>
          <a:srcRect/>
          <a:stretch>
            <a:fillRect/>
          </a:stretch>
        </p:blipFill>
        <p:spPr bwMode="auto">
          <a:xfrm>
            <a:off x="251520" y="3933056"/>
            <a:ext cx="962851" cy="910207"/>
          </a:xfrm>
          <a:prstGeom prst="rect">
            <a:avLst/>
          </a:prstGeom>
          <a:noFill/>
          <a:ln w="9525">
            <a:noFill/>
            <a:miter lim="800000"/>
            <a:headEnd/>
            <a:tailEnd/>
          </a:ln>
        </p:spPr>
      </p:pic>
      <p:pic>
        <p:nvPicPr>
          <p:cNvPr id="18" name="Picture 17"/>
          <p:cNvPicPr/>
          <p:nvPr/>
        </p:nvPicPr>
        <p:blipFill>
          <a:blip r:embed="rId7" cstate="print"/>
          <a:srcRect/>
          <a:stretch>
            <a:fillRect/>
          </a:stretch>
        </p:blipFill>
        <p:spPr bwMode="auto">
          <a:xfrm>
            <a:off x="3239654" y="3926001"/>
            <a:ext cx="1257300" cy="917263"/>
          </a:xfrm>
          <a:prstGeom prst="rect">
            <a:avLst/>
          </a:prstGeom>
          <a:solidFill>
            <a:srgbClr val="FFFFFF"/>
          </a:solidFill>
          <a:ln w="9525">
            <a:noFill/>
            <a:miter lim="800000"/>
            <a:headEnd/>
            <a:tailEnd/>
          </a:ln>
        </p:spPr>
      </p:pic>
      <p:pic>
        <p:nvPicPr>
          <p:cNvPr id="19" name="Picture 18"/>
          <p:cNvPicPr>
            <a:picLocks noChangeAspect="1"/>
          </p:cNvPicPr>
          <p:nvPr/>
        </p:nvPicPr>
        <p:blipFill>
          <a:blip r:embed="rId8" cstate="print"/>
          <a:srcRect l="29980"/>
          <a:stretch>
            <a:fillRect/>
          </a:stretch>
        </p:blipFill>
        <p:spPr>
          <a:xfrm>
            <a:off x="2343582" y="3920993"/>
            <a:ext cx="896072" cy="852610"/>
          </a:xfrm>
          <a:prstGeom prst="rect">
            <a:avLst/>
          </a:prstGeom>
        </p:spPr>
      </p:pic>
      <p:pic>
        <p:nvPicPr>
          <p:cNvPr id="20" name="Picture 2" descr="air quality sensors"/>
          <p:cNvPicPr>
            <a:picLocks noChangeAspect="1" noChangeArrowheads="1"/>
          </p:cNvPicPr>
          <p:nvPr/>
        </p:nvPicPr>
        <p:blipFill>
          <a:blip r:embed="rId9" cstate="print"/>
          <a:srcRect/>
          <a:stretch>
            <a:fillRect/>
          </a:stretch>
        </p:blipFill>
        <p:spPr bwMode="auto">
          <a:xfrm>
            <a:off x="1214371" y="3926001"/>
            <a:ext cx="1220304" cy="917262"/>
          </a:xfrm>
          <a:prstGeom prst="rect">
            <a:avLst/>
          </a:prstGeom>
          <a:noFill/>
        </p:spPr>
      </p:pic>
    </p:spTree>
    <p:extLst>
      <p:ext uri="{BB962C8B-B14F-4D97-AF65-F5344CB8AC3E}">
        <p14:creationId xmlns:p14="http://schemas.microsoft.com/office/powerpoint/2010/main" val="566764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1439"/>
            <a:ext cx="8229600" cy="1143000"/>
          </a:xfrm>
        </p:spPr>
        <p:txBody>
          <a:bodyPr/>
          <a:lstStyle/>
          <a:p>
            <a:r>
              <a:rPr lang="nb-NO" sz="3000" dirty="0" err="1" smtClean="0"/>
              <a:t>Future</a:t>
            </a:r>
            <a:r>
              <a:rPr lang="nb-NO" sz="3000" dirty="0" smtClean="0"/>
              <a:t> AQ </a:t>
            </a:r>
            <a:r>
              <a:rPr lang="nb-NO" sz="3000" dirty="0" err="1" smtClean="0"/>
              <a:t>monitoring</a:t>
            </a:r>
            <a:r>
              <a:rPr lang="nb-NO" sz="3600" dirty="0" smtClean="0"/>
              <a:t/>
            </a:r>
            <a:br>
              <a:rPr lang="nb-NO" sz="3600" dirty="0" smtClean="0"/>
            </a:br>
            <a:r>
              <a:rPr lang="nb-NO" sz="3600" dirty="0" smtClean="0"/>
              <a:t>Will </a:t>
            </a:r>
            <a:r>
              <a:rPr lang="nb-NO" sz="3600" dirty="0" err="1" smtClean="0"/>
              <a:t>we</a:t>
            </a:r>
            <a:r>
              <a:rPr lang="nb-NO" sz="3600" dirty="0" smtClean="0"/>
              <a:t> </a:t>
            </a:r>
            <a:r>
              <a:rPr lang="nb-NO" sz="3600" dirty="0" err="1" smtClean="0"/>
              <a:t>measure</a:t>
            </a:r>
            <a:r>
              <a:rPr lang="nb-NO" sz="3600" dirty="0" smtClean="0"/>
              <a:t> in </a:t>
            </a:r>
            <a:r>
              <a:rPr lang="nb-NO" sz="3600" dirty="0" err="1" smtClean="0"/>
              <a:t>the</a:t>
            </a:r>
            <a:r>
              <a:rPr lang="nb-NO" sz="3600" dirty="0" smtClean="0"/>
              <a:t> same </a:t>
            </a:r>
            <a:r>
              <a:rPr lang="nb-NO" sz="3600" dirty="0" err="1" smtClean="0"/>
              <a:t>networks</a:t>
            </a:r>
            <a:r>
              <a:rPr lang="nb-NO" sz="3600" dirty="0" smtClean="0"/>
              <a:t> ?</a:t>
            </a:r>
            <a:endParaRPr lang="nb-NO" sz="3600" dirty="0"/>
          </a:p>
        </p:txBody>
      </p:sp>
      <p:sp>
        <p:nvSpPr>
          <p:cNvPr id="3" name="Content Placeholder 2"/>
          <p:cNvSpPr>
            <a:spLocks noGrp="1"/>
          </p:cNvSpPr>
          <p:nvPr>
            <p:ph idx="1"/>
          </p:nvPr>
        </p:nvSpPr>
        <p:spPr>
          <a:xfrm>
            <a:off x="395536" y="1377887"/>
            <a:ext cx="3267440" cy="1296144"/>
          </a:xfrm>
        </p:spPr>
        <p:txBody>
          <a:bodyPr/>
          <a:lstStyle/>
          <a:p>
            <a:r>
              <a:rPr lang="nb-NO" sz="2200" dirty="0" smtClean="0"/>
              <a:t>Evolution </a:t>
            </a:r>
            <a:r>
              <a:rPr lang="nb-NO" sz="2200" dirty="0" err="1" smtClean="0"/>
              <a:t>of</a:t>
            </a:r>
            <a:r>
              <a:rPr lang="nb-NO" sz="2200" dirty="0" smtClean="0"/>
              <a:t> </a:t>
            </a:r>
            <a:r>
              <a:rPr lang="nb-NO" sz="2200" dirty="0" err="1" smtClean="0"/>
              <a:t>the</a:t>
            </a:r>
            <a:r>
              <a:rPr lang="nb-NO" sz="2200" dirty="0" smtClean="0"/>
              <a:t> </a:t>
            </a:r>
            <a:r>
              <a:rPr lang="nb-NO" sz="2200" dirty="0" err="1" smtClean="0"/>
              <a:t>network</a:t>
            </a:r>
            <a:r>
              <a:rPr lang="nb-NO" sz="2200" dirty="0" smtClean="0"/>
              <a:t>: </a:t>
            </a:r>
          </a:p>
          <a:p>
            <a:pPr>
              <a:buFont typeface="Arial" panose="020B0604020202020204" pitchFamily="34" charset="0"/>
              <a:buChar char="•"/>
            </a:pPr>
            <a:r>
              <a:rPr lang="nb-NO" sz="2200" dirty="0" smtClean="0"/>
              <a:t>Less </a:t>
            </a:r>
            <a:r>
              <a:rPr lang="nb-NO" sz="2200" dirty="0" err="1" smtClean="0"/>
              <a:t>stations</a:t>
            </a:r>
            <a:r>
              <a:rPr lang="nb-NO" sz="2200" dirty="0" smtClean="0"/>
              <a:t>? </a:t>
            </a:r>
          </a:p>
          <a:p>
            <a:pPr>
              <a:buFont typeface="Arial" panose="020B0604020202020204" pitchFamily="34" charset="0"/>
              <a:buChar char="•"/>
            </a:pPr>
            <a:r>
              <a:rPr lang="nb-NO" sz="2200" dirty="0" smtClean="0"/>
              <a:t>More </a:t>
            </a:r>
            <a:r>
              <a:rPr lang="nb-NO" sz="2200" dirty="0" smtClean="0"/>
              <a:t>microsensor </a:t>
            </a:r>
            <a:r>
              <a:rPr lang="nb-NO" sz="2200" dirty="0" err="1" smtClean="0"/>
              <a:t>use</a:t>
            </a:r>
            <a:r>
              <a:rPr lang="nb-NO" sz="2200" dirty="0" smtClean="0"/>
              <a:t>? </a:t>
            </a:r>
          </a:p>
          <a:p>
            <a:pPr>
              <a:buFont typeface="Arial" panose="020B0604020202020204" pitchFamily="34" charset="0"/>
              <a:buChar char="•"/>
            </a:pPr>
            <a:r>
              <a:rPr lang="nb-NO" sz="2200" dirty="0" smtClean="0"/>
              <a:t>More </a:t>
            </a:r>
            <a:r>
              <a:rPr lang="nb-NO" sz="2200" dirty="0" err="1" smtClean="0"/>
              <a:t>specialised</a:t>
            </a:r>
            <a:r>
              <a:rPr lang="nb-NO" sz="2200" dirty="0" smtClean="0"/>
              <a:t> urban </a:t>
            </a:r>
            <a:r>
              <a:rPr lang="nb-NO" sz="2200" dirty="0" err="1" smtClean="0"/>
              <a:t>observatories</a:t>
            </a:r>
            <a:r>
              <a:rPr lang="nb-NO" sz="2200" dirty="0" smtClean="0"/>
              <a:t>?</a:t>
            </a:r>
            <a:endParaRPr lang="nb-NO" sz="2200" dirty="0"/>
          </a:p>
        </p:txBody>
      </p:sp>
      <p:pic>
        <p:nvPicPr>
          <p:cNvPr id="6146" name="Picture 2"/>
          <p:cNvPicPr>
            <a:picLocks noChangeAspect="1" noChangeArrowheads="1"/>
          </p:cNvPicPr>
          <p:nvPr/>
        </p:nvPicPr>
        <p:blipFill>
          <a:blip r:embed="rId2"/>
          <a:srcRect l="38272" t="16800" r="10226" b="14321"/>
          <a:stretch>
            <a:fillRect/>
          </a:stretch>
        </p:blipFill>
        <p:spPr bwMode="auto">
          <a:xfrm>
            <a:off x="3662976" y="2780928"/>
            <a:ext cx="5481024" cy="4057920"/>
          </a:xfrm>
          <a:prstGeom prst="rect">
            <a:avLst/>
          </a:prstGeom>
          <a:noFill/>
          <a:ln w="9525">
            <a:noFill/>
            <a:miter lim="800000"/>
            <a:headEnd/>
            <a:tailEnd/>
          </a:ln>
        </p:spPr>
      </p:pic>
      <p:sp>
        <p:nvSpPr>
          <p:cNvPr id="4" name="Rectangle 3"/>
          <p:cNvSpPr/>
          <p:nvPr/>
        </p:nvSpPr>
        <p:spPr>
          <a:xfrm>
            <a:off x="0" y="3645024"/>
            <a:ext cx="3662976" cy="1938672"/>
          </a:xfrm>
          <a:prstGeom prst="rect">
            <a:avLst/>
          </a:prstGeom>
        </p:spPr>
        <p:txBody>
          <a:bodyPr wrap="square">
            <a:spAutoFit/>
          </a:bodyPr>
          <a:lstStyle/>
          <a:p>
            <a:pPr lvl="1">
              <a:buFont typeface="Wingdings" pitchFamily="2" charset="2"/>
              <a:buChar char="Ø"/>
            </a:pPr>
            <a:r>
              <a:rPr lang="nb-NO" sz="1900" dirty="0" smtClean="0">
                <a:solidFill>
                  <a:schemeClr val="tx2"/>
                </a:solidFill>
              </a:rPr>
              <a:t> Urban </a:t>
            </a:r>
            <a:r>
              <a:rPr lang="nb-NO" sz="1900" dirty="0" err="1">
                <a:solidFill>
                  <a:schemeClr val="tx2"/>
                </a:solidFill>
              </a:rPr>
              <a:t>Supersites</a:t>
            </a:r>
            <a:r>
              <a:rPr lang="nb-NO" sz="1900" dirty="0">
                <a:solidFill>
                  <a:schemeClr val="tx2"/>
                </a:solidFill>
              </a:rPr>
              <a:t> for </a:t>
            </a:r>
            <a:r>
              <a:rPr lang="nb-NO" sz="1900" dirty="0" err="1">
                <a:solidFill>
                  <a:schemeClr val="tx2"/>
                </a:solidFill>
              </a:rPr>
              <a:t>specific</a:t>
            </a:r>
            <a:r>
              <a:rPr lang="nb-NO" sz="1900" dirty="0">
                <a:solidFill>
                  <a:schemeClr val="tx2"/>
                </a:solidFill>
              </a:rPr>
              <a:t> </a:t>
            </a:r>
            <a:r>
              <a:rPr lang="nb-NO" sz="1900" dirty="0" err="1">
                <a:solidFill>
                  <a:schemeClr val="tx2"/>
                </a:solidFill>
              </a:rPr>
              <a:t>microenvironments</a:t>
            </a:r>
            <a:r>
              <a:rPr lang="nb-NO" sz="1900" dirty="0">
                <a:solidFill>
                  <a:schemeClr val="tx2"/>
                </a:solidFill>
              </a:rPr>
              <a:t> </a:t>
            </a:r>
            <a:endParaRPr lang="nb-NO" sz="1900" dirty="0" smtClean="0">
              <a:solidFill>
                <a:schemeClr val="tx2"/>
              </a:solidFill>
            </a:endParaRPr>
          </a:p>
          <a:p>
            <a:pPr marL="742950" lvl="1" indent="-285750">
              <a:lnSpc>
                <a:spcPct val="150000"/>
              </a:lnSpc>
              <a:buFont typeface="Wingdings" panose="05000000000000000000" pitchFamily="2" charset="2"/>
              <a:buChar char="ü"/>
            </a:pPr>
            <a:r>
              <a:rPr lang="nb-NO" sz="1900" dirty="0">
                <a:solidFill>
                  <a:schemeClr val="tx2"/>
                </a:solidFill>
              </a:rPr>
              <a:t> </a:t>
            </a:r>
            <a:r>
              <a:rPr lang="nb-NO" sz="1900" dirty="0" smtClean="0">
                <a:solidFill>
                  <a:schemeClr val="tx2"/>
                </a:solidFill>
              </a:rPr>
              <a:t>for </a:t>
            </a:r>
            <a:r>
              <a:rPr lang="nb-NO" sz="1900" dirty="0" err="1" smtClean="0">
                <a:solidFill>
                  <a:schemeClr val="tx2"/>
                </a:solidFill>
              </a:rPr>
              <a:t>forecasting</a:t>
            </a:r>
            <a:r>
              <a:rPr lang="nb-NO" sz="1900" dirty="0" smtClean="0">
                <a:solidFill>
                  <a:schemeClr val="tx2"/>
                </a:solidFill>
              </a:rPr>
              <a:t>,</a:t>
            </a:r>
          </a:p>
          <a:p>
            <a:pPr marL="742950" lvl="1" indent="-285750">
              <a:lnSpc>
                <a:spcPct val="150000"/>
              </a:lnSpc>
              <a:buFont typeface="Wingdings" panose="05000000000000000000" pitchFamily="2" charset="2"/>
              <a:buChar char="ü"/>
            </a:pPr>
            <a:r>
              <a:rPr lang="nb-NO" sz="1900" dirty="0" err="1" smtClean="0">
                <a:solidFill>
                  <a:schemeClr val="tx2"/>
                </a:solidFill>
              </a:rPr>
              <a:t>process</a:t>
            </a:r>
            <a:r>
              <a:rPr lang="nb-NO" sz="1900" dirty="0" smtClean="0">
                <a:solidFill>
                  <a:schemeClr val="tx2"/>
                </a:solidFill>
              </a:rPr>
              <a:t> </a:t>
            </a:r>
            <a:r>
              <a:rPr lang="nb-NO" sz="1900" dirty="0" err="1" smtClean="0">
                <a:solidFill>
                  <a:schemeClr val="tx2"/>
                </a:solidFill>
              </a:rPr>
              <a:t>understanding</a:t>
            </a:r>
            <a:r>
              <a:rPr lang="nb-NO" sz="1900" dirty="0" smtClean="0">
                <a:solidFill>
                  <a:schemeClr val="tx2"/>
                </a:solidFill>
              </a:rPr>
              <a:t>,</a:t>
            </a:r>
          </a:p>
          <a:p>
            <a:pPr marL="742950" lvl="1" indent="-285750">
              <a:lnSpc>
                <a:spcPct val="150000"/>
              </a:lnSpc>
              <a:buFont typeface="Wingdings" panose="05000000000000000000" pitchFamily="2" charset="2"/>
              <a:buChar char="ü"/>
            </a:pPr>
            <a:r>
              <a:rPr lang="nb-NO" sz="1900" dirty="0" smtClean="0">
                <a:solidFill>
                  <a:schemeClr val="tx2"/>
                </a:solidFill>
              </a:rPr>
              <a:t>planning </a:t>
            </a:r>
            <a:r>
              <a:rPr lang="nb-NO" sz="1900" dirty="0" err="1">
                <a:solidFill>
                  <a:schemeClr val="tx2"/>
                </a:solidFill>
              </a:rPr>
              <a:t>activities</a:t>
            </a:r>
            <a:endParaRPr lang="en-GB" sz="19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3000" dirty="0" err="1"/>
              <a:t>Future</a:t>
            </a:r>
            <a:r>
              <a:rPr lang="nb-NO" sz="3000" dirty="0"/>
              <a:t> </a:t>
            </a:r>
            <a:r>
              <a:rPr lang="nb-NO" sz="3000" dirty="0" err="1"/>
              <a:t>of</a:t>
            </a:r>
            <a:r>
              <a:rPr lang="nb-NO" sz="3000" dirty="0"/>
              <a:t> AQ </a:t>
            </a:r>
            <a:r>
              <a:rPr lang="nb-NO" sz="3000" dirty="0" err="1"/>
              <a:t>monitoring</a:t>
            </a:r>
            <a:r>
              <a:rPr lang="nb-NO" sz="3600" dirty="0" smtClean="0"/>
              <a:t/>
            </a:r>
            <a:br>
              <a:rPr lang="nb-NO" sz="3600" dirty="0" smtClean="0"/>
            </a:br>
            <a:r>
              <a:rPr lang="nb-NO" sz="3600" dirty="0" smtClean="0"/>
              <a:t>Will </a:t>
            </a:r>
            <a:r>
              <a:rPr lang="nb-NO" sz="3600" dirty="0" err="1" smtClean="0"/>
              <a:t>we</a:t>
            </a:r>
            <a:r>
              <a:rPr lang="nb-NO" sz="3600" dirty="0" smtClean="0"/>
              <a:t> have </a:t>
            </a:r>
            <a:r>
              <a:rPr lang="nb-NO" sz="3600" dirty="0" err="1" smtClean="0"/>
              <a:t>the</a:t>
            </a:r>
            <a:r>
              <a:rPr lang="nb-NO" sz="3600" dirty="0" smtClean="0"/>
              <a:t> same </a:t>
            </a:r>
            <a:r>
              <a:rPr lang="nb-NO" sz="3600" dirty="0" err="1" smtClean="0"/>
              <a:t>models</a:t>
            </a:r>
            <a:r>
              <a:rPr lang="nb-NO" sz="3600" dirty="0" smtClean="0"/>
              <a:t>?</a:t>
            </a:r>
            <a:endParaRPr lang="nb-NO" sz="3600" dirty="0"/>
          </a:p>
        </p:txBody>
      </p:sp>
      <p:sp>
        <p:nvSpPr>
          <p:cNvPr id="3" name="Content Placeholder 2"/>
          <p:cNvSpPr>
            <a:spLocks noGrp="1"/>
          </p:cNvSpPr>
          <p:nvPr>
            <p:ph idx="1"/>
          </p:nvPr>
        </p:nvSpPr>
        <p:spPr>
          <a:xfrm>
            <a:off x="457200" y="1600200"/>
            <a:ext cx="4330824" cy="5029200"/>
          </a:xfrm>
        </p:spPr>
        <p:txBody>
          <a:bodyPr/>
          <a:lstStyle/>
          <a:p>
            <a:r>
              <a:rPr lang="nb-NO" sz="2000" dirty="0" smtClean="0"/>
              <a:t>Evolution </a:t>
            </a:r>
            <a:r>
              <a:rPr lang="nb-NO" sz="2000" dirty="0" err="1" smtClean="0"/>
              <a:t>of</a:t>
            </a:r>
            <a:r>
              <a:rPr lang="nb-NO" sz="2000" dirty="0" smtClean="0"/>
              <a:t> </a:t>
            </a:r>
            <a:r>
              <a:rPr lang="nb-NO" sz="2000" dirty="0" err="1" smtClean="0"/>
              <a:t>models</a:t>
            </a:r>
            <a:r>
              <a:rPr lang="nb-NO" sz="2000" dirty="0" smtClean="0"/>
              <a:t>: </a:t>
            </a:r>
            <a:endParaRPr lang="nb-NO" sz="2000" dirty="0" smtClean="0"/>
          </a:p>
          <a:p>
            <a:pPr indent="15875"/>
            <a:r>
              <a:rPr lang="nb-NO" sz="2000" dirty="0" err="1" smtClean="0"/>
              <a:t>Observations</a:t>
            </a:r>
            <a:r>
              <a:rPr lang="nb-NO" sz="2000" dirty="0" smtClean="0"/>
              <a:t> </a:t>
            </a:r>
            <a:r>
              <a:rPr lang="nb-NO" sz="2000" dirty="0" err="1" smtClean="0"/>
              <a:t>are</a:t>
            </a:r>
            <a:r>
              <a:rPr lang="nb-NO" sz="2000" dirty="0" smtClean="0"/>
              <a:t> </a:t>
            </a:r>
            <a:r>
              <a:rPr lang="nb-NO" sz="2000" dirty="0" err="1" smtClean="0"/>
              <a:t>key</a:t>
            </a:r>
            <a:r>
              <a:rPr lang="nb-NO" sz="2000" dirty="0" smtClean="0"/>
              <a:t> to </a:t>
            </a:r>
            <a:r>
              <a:rPr lang="nb-NO" sz="2000" dirty="0" err="1" smtClean="0"/>
              <a:t>process</a:t>
            </a:r>
            <a:r>
              <a:rPr lang="nb-NO" sz="2000" dirty="0" smtClean="0"/>
              <a:t> </a:t>
            </a:r>
            <a:r>
              <a:rPr lang="nb-NO" sz="2000" dirty="0" err="1" smtClean="0"/>
              <a:t>understanding</a:t>
            </a:r>
            <a:r>
              <a:rPr lang="nb-NO" sz="2000" dirty="0" smtClean="0"/>
              <a:t> and </a:t>
            </a:r>
            <a:r>
              <a:rPr lang="nb-NO" sz="2000" dirty="0" err="1" smtClean="0"/>
              <a:t>method</a:t>
            </a:r>
            <a:r>
              <a:rPr lang="nb-NO" sz="2000" dirty="0" smtClean="0"/>
              <a:t> </a:t>
            </a:r>
            <a:r>
              <a:rPr lang="nb-NO" sz="2000" dirty="0" err="1" smtClean="0"/>
              <a:t>development</a:t>
            </a:r>
            <a:r>
              <a:rPr lang="nb-NO" sz="2000" dirty="0" smtClean="0"/>
              <a:t>!</a:t>
            </a:r>
          </a:p>
          <a:p>
            <a:endParaRPr lang="nb-NO" sz="600" dirty="0" smtClean="0"/>
          </a:p>
          <a:p>
            <a:pPr lvl="1">
              <a:buFont typeface="Arial" pitchFamily="34" charset="0"/>
              <a:buChar char="•"/>
            </a:pPr>
            <a:r>
              <a:rPr lang="nb-NO" sz="1800" dirty="0" err="1" smtClean="0"/>
              <a:t>Process</a:t>
            </a:r>
            <a:r>
              <a:rPr lang="nb-NO" sz="1800" dirty="0" smtClean="0"/>
              <a:t> studies</a:t>
            </a:r>
          </a:p>
          <a:p>
            <a:pPr lvl="1">
              <a:buFont typeface="Arial" pitchFamily="34" charset="0"/>
              <a:buChar char="•"/>
            </a:pPr>
            <a:r>
              <a:rPr lang="nb-NO" sz="1800" dirty="0" smtClean="0"/>
              <a:t>Better </a:t>
            </a:r>
            <a:r>
              <a:rPr lang="nb-NO" sz="1800" dirty="0" err="1" smtClean="0"/>
              <a:t>parametrisations</a:t>
            </a:r>
            <a:endParaRPr lang="nb-NO" sz="1800" dirty="0" smtClean="0"/>
          </a:p>
          <a:p>
            <a:r>
              <a:rPr lang="nb-NO" dirty="0" smtClean="0"/>
              <a:t> </a:t>
            </a:r>
          </a:p>
          <a:p>
            <a:endParaRPr lang="nb-NO" dirty="0"/>
          </a:p>
        </p:txBody>
      </p:sp>
      <p:pic>
        <p:nvPicPr>
          <p:cNvPr id="4" name="Image 7" descr="SEVIRI_RGB_201205251030.sm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9" y="4496825"/>
            <a:ext cx="1368152"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noChangeArrowheads="1"/>
          </p:cNvPicPr>
          <p:nvPr/>
        </p:nvPicPr>
        <p:blipFill>
          <a:blip r:embed="rId3"/>
          <a:srcRect l="32775" t="20970" r="18794" b="31781"/>
          <a:stretch>
            <a:fillRect/>
          </a:stretch>
        </p:blipFill>
        <p:spPr bwMode="auto">
          <a:xfrm>
            <a:off x="5148064" y="1785110"/>
            <a:ext cx="3799142" cy="2711716"/>
          </a:xfrm>
          <a:prstGeom prst="rect">
            <a:avLst/>
          </a:prstGeom>
          <a:noFill/>
          <a:ln w="9525">
            <a:noFill/>
            <a:miter lim="800000"/>
            <a:headEnd/>
            <a:tailEnd/>
          </a:ln>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405" y="3908349"/>
            <a:ext cx="3399812" cy="272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217" y="4797152"/>
            <a:ext cx="3279989" cy="141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fs\marknadsföring\animation\vlcsnap-2012-04-23-09h48m15s64.png"/>
          <p:cNvPicPr>
            <a:picLocks noChangeAspect="1" noChangeArrowheads="1"/>
          </p:cNvPicPr>
          <p:nvPr/>
        </p:nvPicPr>
        <p:blipFill>
          <a:blip r:embed="rId2" cstate="print"/>
          <a:srcRect r="7306"/>
          <a:stretch>
            <a:fillRect/>
          </a:stretch>
        </p:blipFill>
        <p:spPr bwMode="auto">
          <a:xfrm>
            <a:off x="217804" y="3811210"/>
            <a:ext cx="3551007" cy="2154884"/>
          </a:xfrm>
          <a:prstGeom prst="rect">
            <a:avLst/>
          </a:prstGeom>
          <a:noFill/>
        </p:spPr>
      </p:pic>
      <p:pic>
        <p:nvPicPr>
          <p:cNvPr id="8" name="Picture 4"/>
          <p:cNvPicPr>
            <a:picLocks noChangeAspect="1"/>
          </p:cNvPicPr>
          <p:nvPr/>
        </p:nvPicPr>
        <p:blipFill>
          <a:blip r:embed="rId3"/>
          <a:srcRect/>
          <a:stretch>
            <a:fillRect/>
          </a:stretch>
        </p:blipFill>
        <p:spPr bwMode="auto">
          <a:xfrm>
            <a:off x="2601000" y="1422650"/>
            <a:ext cx="1885922" cy="1206176"/>
          </a:xfrm>
          <a:prstGeom prst="rect">
            <a:avLst/>
          </a:prstGeom>
          <a:noFill/>
          <a:ln w="9525">
            <a:noFill/>
            <a:miter lim="800000"/>
            <a:headEnd/>
            <a:tailEnd/>
          </a:ln>
        </p:spPr>
      </p:pic>
      <p:sp>
        <p:nvSpPr>
          <p:cNvPr id="9" name="Rectangle 8"/>
          <p:cNvSpPr/>
          <p:nvPr/>
        </p:nvSpPr>
        <p:spPr>
          <a:xfrm>
            <a:off x="3780296" y="1438841"/>
            <a:ext cx="5004048" cy="4568943"/>
          </a:xfrm>
          <a:prstGeom prst="rect">
            <a:avLst/>
          </a:prstGeom>
        </p:spPr>
        <p:txBody>
          <a:bodyPr wrap="square">
            <a:spAutoFit/>
          </a:bodyPr>
          <a:lstStyle/>
          <a:p>
            <a:pPr marL="1257300" lvl="2" indent="-342900">
              <a:lnSpc>
                <a:spcPct val="150000"/>
              </a:lnSpc>
              <a:buFont typeface="Wingdings" pitchFamily="2" charset="2"/>
              <a:buChar char="Ø"/>
            </a:pPr>
            <a:r>
              <a:rPr lang="en-US" sz="2000" i="1" dirty="0">
                <a:latin typeface="+mn-lt"/>
              </a:rPr>
              <a:t>In-situ</a:t>
            </a:r>
            <a:r>
              <a:rPr lang="en-US" sz="2000" dirty="0">
                <a:latin typeface="+mn-lt"/>
              </a:rPr>
              <a:t> measurements of emissions</a:t>
            </a:r>
          </a:p>
          <a:p>
            <a:pPr marL="1257300" lvl="2" indent="-342900">
              <a:lnSpc>
                <a:spcPct val="150000"/>
              </a:lnSpc>
              <a:buFont typeface="Wingdings" pitchFamily="2" charset="2"/>
              <a:buChar char="Ø"/>
            </a:pPr>
            <a:r>
              <a:rPr lang="en-US" sz="2000" dirty="0" smtClean="0">
                <a:latin typeface="+mn-lt"/>
              </a:rPr>
              <a:t>Integrated </a:t>
            </a:r>
            <a:r>
              <a:rPr lang="en-US" sz="2000" dirty="0" smtClean="0">
                <a:latin typeface="+mn-lt"/>
              </a:rPr>
              <a:t>methods </a:t>
            </a:r>
            <a:r>
              <a:rPr lang="en-US" sz="2000" dirty="0">
                <a:latin typeface="+mn-lt"/>
              </a:rPr>
              <a:t>(combined models and </a:t>
            </a:r>
            <a:r>
              <a:rPr lang="en-US" sz="2000" dirty="0" smtClean="0">
                <a:latin typeface="+mn-lt"/>
              </a:rPr>
              <a:t>observations</a:t>
            </a:r>
            <a:r>
              <a:rPr lang="en-US" sz="2000" dirty="0">
                <a:latin typeface="+mn-lt"/>
              </a:rPr>
              <a:t>,  inverse modelling</a:t>
            </a:r>
            <a:r>
              <a:rPr lang="en-US" sz="2000" dirty="0" smtClean="0">
                <a:latin typeface="+mn-lt"/>
              </a:rPr>
              <a:t>, </a:t>
            </a:r>
            <a:r>
              <a:rPr lang="en-US" sz="2000" dirty="0" smtClean="0">
                <a:latin typeface="+mn-lt"/>
              </a:rPr>
              <a:t>data assimilation)</a:t>
            </a:r>
            <a:endParaRPr lang="en-US" sz="2000" dirty="0" smtClean="0">
              <a:latin typeface="+mn-lt"/>
            </a:endParaRPr>
          </a:p>
          <a:p>
            <a:pPr marL="1257300" lvl="2" indent="-342900">
              <a:lnSpc>
                <a:spcPct val="150000"/>
              </a:lnSpc>
              <a:buFont typeface="Wingdings" pitchFamily="2" charset="2"/>
              <a:buChar char="Ø"/>
            </a:pPr>
            <a:r>
              <a:rPr lang="en-US" sz="2000" dirty="0" smtClean="0">
                <a:latin typeface="+mn-lt"/>
              </a:rPr>
              <a:t>Multispecies </a:t>
            </a:r>
            <a:r>
              <a:rPr lang="en-US" sz="2000" dirty="0" smtClean="0">
                <a:latin typeface="+mn-lt"/>
              </a:rPr>
              <a:t>measurements/ analysis</a:t>
            </a:r>
            <a:endParaRPr lang="en-US" sz="2000" dirty="0" smtClean="0">
              <a:latin typeface="+mn-lt"/>
            </a:endParaRPr>
          </a:p>
          <a:p>
            <a:pPr marL="1257300" lvl="2" indent="-342900">
              <a:lnSpc>
                <a:spcPct val="150000"/>
              </a:lnSpc>
              <a:buFont typeface="Wingdings" pitchFamily="2" charset="2"/>
              <a:buChar char="Ø"/>
            </a:pPr>
            <a:r>
              <a:rPr lang="en-US" dirty="0" smtClean="0"/>
              <a:t>Optical </a:t>
            </a:r>
            <a:r>
              <a:rPr lang="en-US" dirty="0"/>
              <a:t>new observations (both ground-based + satellite)</a:t>
            </a:r>
          </a:p>
          <a:p>
            <a:pPr marL="1257300" lvl="2" indent="-342900">
              <a:lnSpc>
                <a:spcPct val="150000"/>
              </a:lnSpc>
              <a:buFont typeface="Wingdings" pitchFamily="2" charset="2"/>
              <a:buChar char="Ø"/>
            </a:pPr>
            <a:r>
              <a:rPr lang="en-US" sz="2000" dirty="0" smtClean="0">
                <a:latin typeface="+mn-lt"/>
              </a:rPr>
              <a:t>Eddy covariance flux </a:t>
            </a:r>
            <a:r>
              <a:rPr lang="en-US" sz="2000" dirty="0" smtClean="0">
                <a:latin typeface="+mn-lt"/>
              </a:rPr>
              <a:t>methods</a:t>
            </a:r>
            <a:endParaRPr lang="en-US" sz="2000" dirty="0" smtClean="0">
              <a:latin typeface="+mn-lt"/>
            </a:endParaRPr>
          </a:p>
        </p:txBody>
      </p:sp>
      <p:sp>
        <p:nvSpPr>
          <p:cNvPr id="11" name="Title 10"/>
          <p:cNvSpPr>
            <a:spLocks noGrp="1"/>
          </p:cNvSpPr>
          <p:nvPr>
            <p:ph type="title"/>
          </p:nvPr>
        </p:nvSpPr>
        <p:spPr/>
        <p:txBody>
          <a:bodyPr/>
          <a:lstStyle/>
          <a:p>
            <a:r>
              <a:rPr lang="nb-NO" sz="3000" dirty="0" err="1" smtClean="0"/>
              <a:t>Future</a:t>
            </a:r>
            <a:r>
              <a:rPr lang="nb-NO" sz="3000" dirty="0" smtClean="0"/>
              <a:t> </a:t>
            </a:r>
            <a:r>
              <a:rPr lang="nb-NO" sz="3000" dirty="0" err="1" smtClean="0"/>
              <a:t>of</a:t>
            </a:r>
            <a:r>
              <a:rPr lang="nb-NO" sz="3000" dirty="0" smtClean="0"/>
              <a:t> AQ </a:t>
            </a:r>
            <a:r>
              <a:rPr lang="nb-NO" sz="3000" dirty="0" err="1" smtClean="0"/>
              <a:t>monitoring</a:t>
            </a:r>
            <a:r>
              <a:rPr lang="nb-NO" sz="3600" dirty="0" smtClean="0"/>
              <a:t/>
            </a:r>
            <a:br>
              <a:rPr lang="nb-NO" sz="3600" dirty="0" smtClean="0"/>
            </a:br>
            <a:r>
              <a:rPr lang="nb-NO" sz="3600" dirty="0" smtClean="0"/>
              <a:t>Will </a:t>
            </a:r>
            <a:r>
              <a:rPr lang="nb-NO" sz="3600" dirty="0" err="1" smtClean="0"/>
              <a:t>we</a:t>
            </a:r>
            <a:r>
              <a:rPr lang="nb-NO" sz="3600" dirty="0" smtClean="0"/>
              <a:t> have </a:t>
            </a:r>
            <a:r>
              <a:rPr lang="nb-NO" sz="3600" dirty="0" err="1" smtClean="0"/>
              <a:t>the</a:t>
            </a:r>
            <a:r>
              <a:rPr lang="nb-NO" sz="3600" dirty="0" smtClean="0"/>
              <a:t> same </a:t>
            </a:r>
            <a:r>
              <a:rPr lang="nb-NO" sz="3600" dirty="0" err="1" smtClean="0"/>
              <a:t>emissions</a:t>
            </a:r>
            <a:r>
              <a:rPr lang="nb-NO" sz="3600" dirty="0" smtClean="0"/>
              <a:t>?</a:t>
            </a:r>
            <a:endParaRPr lang="nb-NO" sz="3600" dirty="0"/>
          </a:p>
        </p:txBody>
      </p:sp>
      <p:pic>
        <p:nvPicPr>
          <p:cNvPr id="12" name="Picture 14" descr="0505120273"/>
          <p:cNvPicPr>
            <a:picLocks noChangeAspect="1" noChangeArrowheads="1"/>
          </p:cNvPicPr>
          <p:nvPr/>
        </p:nvPicPr>
        <p:blipFill>
          <a:blip r:embed="rId4"/>
          <a:srcRect/>
          <a:stretch>
            <a:fillRect/>
          </a:stretch>
        </p:blipFill>
        <p:spPr bwMode="auto">
          <a:xfrm>
            <a:off x="457200" y="1417638"/>
            <a:ext cx="1949649" cy="2220618"/>
          </a:xfrm>
          <a:prstGeom prst="rect">
            <a:avLst/>
          </a:prstGeom>
          <a:noFill/>
          <a:ln w="9525">
            <a:noFill/>
            <a:miter lim="800000"/>
            <a:headEnd/>
            <a:tailEnd/>
          </a:ln>
        </p:spPr>
      </p:pic>
    </p:spTree>
    <p:extLst>
      <p:ext uri="{BB962C8B-B14F-4D97-AF65-F5344CB8AC3E}">
        <p14:creationId xmlns:p14="http://schemas.microsoft.com/office/powerpoint/2010/main" val="4048764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027" y="1738068"/>
            <a:ext cx="1939893" cy="436013"/>
          </a:xfrm>
          <a:noFill/>
          <a:scene3d>
            <a:camera prst="obliqueTopLeft"/>
            <a:lightRig rig="threePt" dir="t"/>
          </a:scene3d>
        </p:spPr>
        <p:txBody>
          <a:bodyPr>
            <a:noAutofit/>
          </a:bodyPr>
          <a:lstStyle/>
          <a:p>
            <a:pPr algn="ctr"/>
            <a:r>
              <a:rPr lang="nb-NO" sz="2200" dirty="0"/>
              <a:t> </a:t>
            </a:r>
            <a:r>
              <a:rPr lang="nb-NO" sz="2200" dirty="0">
                <a:solidFill>
                  <a:schemeClr val="accent1">
                    <a:lumMod val="75000"/>
                  </a:schemeClr>
                </a:solidFill>
              </a:rPr>
              <a:t>Air </a:t>
            </a:r>
            <a:r>
              <a:rPr lang="en-GB" sz="2200" dirty="0" smtClean="0">
                <a:solidFill>
                  <a:schemeClr val="accent1">
                    <a:lumMod val="75000"/>
                  </a:schemeClr>
                </a:solidFill>
              </a:rPr>
              <a:t>quality</a:t>
            </a:r>
            <a:br>
              <a:rPr lang="en-GB" sz="2200" dirty="0" smtClean="0">
                <a:solidFill>
                  <a:schemeClr val="accent1">
                    <a:lumMod val="75000"/>
                  </a:schemeClr>
                </a:solidFill>
              </a:rPr>
            </a:br>
            <a:r>
              <a:rPr lang="en-GB" sz="2200" i="1" dirty="0" smtClean="0">
                <a:solidFill>
                  <a:schemeClr val="accent1">
                    <a:lumMod val="75000"/>
                  </a:schemeClr>
                </a:solidFill>
              </a:rPr>
              <a:t>in situ </a:t>
            </a:r>
            <a:r>
              <a:rPr lang="en-GB" sz="2200" dirty="0" smtClean="0">
                <a:solidFill>
                  <a:schemeClr val="accent1">
                    <a:lumMod val="75000"/>
                  </a:schemeClr>
                </a:solidFill>
              </a:rPr>
              <a:t>data</a:t>
            </a:r>
            <a:endParaRPr lang="en-GB" sz="2200" dirty="0">
              <a:solidFill>
                <a:schemeClr val="accent1">
                  <a:lumMod val="75000"/>
                </a:schemeClr>
              </a:solidFill>
            </a:endParaRPr>
          </a:p>
        </p:txBody>
      </p:sp>
      <p:sp>
        <p:nvSpPr>
          <p:cNvPr id="23" name="Rektangel 19"/>
          <p:cNvSpPr/>
          <p:nvPr/>
        </p:nvSpPr>
        <p:spPr>
          <a:xfrm>
            <a:off x="3784855" y="4020916"/>
            <a:ext cx="1584320" cy="1872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nb-NO" sz="1050">
              <a:solidFill>
                <a:prstClr val="white"/>
              </a:solidFill>
            </a:endParaRPr>
          </a:p>
        </p:txBody>
      </p:sp>
      <p:sp>
        <p:nvSpPr>
          <p:cNvPr id="14" name="TextBox 13"/>
          <p:cNvSpPr txBox="1"/>
          <p:nvPr/>
        </p:nvSpPr>
        <p:spPr>
          <a:xfrm>
            <a:off x="3943177" y="4233846"/>
            <a:ext cx="1391090" cy="2365130"/>
          </a:xfrm>
          <a:prstGeom prst="rect">
            <a:avLst/>
          </a:prstGeom>
          <a:noFill/>
        </p:spPr>
        <p:txBody>
          <a:bodyPr wrap="square" rtlCol="0">
            <a:spAutoFit/>
          </a:bodyPr>
          <a:lstStyle/>
          <a:p>
            <a:r>
              <a:rPr lang="en-GB" sz="1200" b="1" dirty="0"/>
              <a:t>Services:</a:t>
            </a:r>
          </a:p>
          <a:p>
            <a:pPr marL="128588" indent="-128588">
              <a:buFont typeface="Arial" panose="020B0604020202020204" pitchFamily="34" charset="0"/>
              <a:buChar char="•"/>
            </a:pPr>
            <a:r>
              <a:rPr lang="en-GB" sz="1050" dirty="0"/>
              <a:t>Smart cities</a:t>
            </a:r>
          </a:p>
          <a:p>
            <a:pPr marL="128588" indent="-128588">
              <a:buFont typeface="Arial" panose="020B0604020202020204" pitchFamily="34" charset="0"/>
              <a:buChar char="•"/>
            </a:pPr>
            <a:r>
              <a:rPr lang="en-GB" sz="1050" dirty="0"/>
              <a:t>Smart buildings</a:t>
            </a:r>
          </a:p>
          <a:p>
            <a:pPr marL="128588" indent="-128588">
              <a:buFont typeface="Arial" panose="020B0604020202020204" pitchFamily="34" charset="0"/>
              <a:buChar char="•"/>
            </a:pPr>
            <a:r>
              <a:rPr lang="en-GB" sz="1050" dirty="0"/>
              <a:t>Indoor air</a:t>
            </a:r>
          </a:p>
          <a:p>
            <a:pPr marL="128588" indent="-128588">
              <a:buFont typeface="Arial" panose="020B0604020202020204" pitchFamily="34" charset="0"/>
              <a:buChar char="•"/>
            </a:pPr>
            <a:r>
              <a:rPr lang="en-GB" sz="1050" dirty="0"/>
              <a:t>Exposure</a:t>
            </a:r>
          </a:p>
          <a:p>
            <a:pPr marL="128588" indent="-128588">
              <a:buFont typeface="Arial" panose="020B0604020202020204" pitchFamily="34" charset="0"/>
              <a:buChar char="•"/>
            </a:pPr>
            <a:r>
              <a:rPr lang="en-GB" sz="1050" dirty="0"/>
              <a:t>Health-effects</a:t>
            </a:r>
          </a:p>
          <a:p>
            <a:pPr marL="128588" indent="-128588">
              <a:buFont typeface="Arial" panose="020B0604020202020204" pitchFamily="34" charset="0"/>
              <a:buChar char="•"/>
            </a:pPr>
            <a:r>
              <a:rPr lang="en-GB" sz="1050" dirty="0"/>
              <a:t>Early warning</a:t>
            </a:r>
          </a:p>
          <a:p>
            <a:pPr marL="128588" indent="-128588">
              <a:buFont typeface="Arial" panose="020B0604020202020204" pitchFamily="34" charset="0"/>
              <a:buChar char="•"/>
            </a:pPr>
            <a:r>
              <a:rPr lang="en-GB" sz="1050" dirty="0"/>
              <a:t>Smart mobility</a:t>
            </a:r>
          </a:p>
          <a:p>
            <a:endParaRPr lang="en-GB" sz="900" dirty="0"/>
          </a:p>
          <a:p>
            <a:endParaRPr lang="en-GB" sz="900" dirty="0"/>
          </a:p>
          <a:p>
            <a:endParaRPr lang="en-GB" sz="900" dirty="0"/>
          </a:p>
          <a:p>
            <a:endParaRPr lang="en-GB" sz="900" dirty="0"/>
          </a:p>
          <a:p>
            <a:endParaRPr lang="en-GB" sz="900" dirty="0"/>
          </a:p>
          <a:p>
            <a:r>
              <a:rPr lang="en-GB" sz="1200" b="1" dirty="0"/>
              <a:t> </a:t>
            </a:r>
          </a:p>
        </p:txBody>
      </p:sp>
      <p:grpSp>
        <p:nvGrpSpPr>
          <p:cNvPr id="45" name="Group 44"/>
          <p:cNvGrpSpPr/>
          <p:nvPr/>
        </p:nvGrpSpPr>
        <p:grpSpPr>
          <a:xfrm>
            <a:off x="5460476" y="1668467"/>
            <a:ext cx="2036461" cy="4253960"/>
            <a:chOff x="6227343" y="800508"/>
            <a:chExt cx="2737145" cy="5836960"/>
          </a:xfrm>
        </p:grpSpPr>
        <p:sp>
          <p:nvSpPr>
            <p:cNvPr id="36" name="Rektangel 19"/>
            <p:cNvSpPr/>
            <p:nvPr/>
          </p:nvSpPr>
          <p:spPr>
            <a:xfrm>
              <a:off x="6227343" y="800508"/>
              <a:ext cx="2737145" cy="58369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nb-NO" sz="1050">
                <a:solidFill>
                  <a:schemeClr val="tx1"/>
                </a:solidFill>
              </a:endParaRPr>
            </a:p>
          </p:txBody>
        </p:sp>
        <p:sp>
          <p:nvSpPr>
            <p:cNvPr id="39" name="TekstSylinder 22"/>
            <p:cNvSpPr txBox="1"/>
            <p:nvPr/>
          </p:nvSpPr>
          <p:spPr>
            <a:xfrm>
              <a:off x="6735947" y="5492550"/>
              <a:ext cx="1957958" cy="590045"/>
            </a:xfrm>
            <a:prstGeom prst="rect">
              <a:avLst/>
            </a:prstGeom>
            <a:noFill/>
            <a:ln>
              <a:noFill/>
            </a:ln>
          </p:spPr>
          <p:txBody>
            <a:bodyPr wrap="square" rtlCol="0">
              <a:spAutoFit/>
            </a:bodyPr>
            <a:lstStyle/>
            <a:p>
              <a:pPr algn="ctr" defTabSz="514350"/>
              <a:r>
                <a:rPr lang="nb-NO" sz="2100" b="1" dirty="0">
                  <a:effectLst>
                    <a:outerShdw blurRad="38100" dist="38100" dir="2700000" algn="tl">
                      <a:srgbClr val="000000">
                        <a:alpha val="43137"/>
                      </a:srgbClr>
                    </a:outerShdw>
                  </a:effectLst>
                  <a:latin typeface="Calibri" panose="020F0502020204030204"/>
                </a:rPr>
                <a:t>«Big data»</a:t>
              </a:r>
            </a:p>
          </p:txBody>
        </p:sp>
      </p:grpSp>
      <p:sp>
        <p:nvSpPr>
          <p:cNvPr id="25" name="TekstSylinder 22"/>
          <p:cNvSpPr txBox="1"/>
          <p:nvPr/>
        </p:nvSpPr>
        <p:spPr>
          <a:xfrm>
            <a:off x="6101821" y="2015125"/>
            <a:ext cx="781154" cy="286683"/>
          </a:xfrm>
          <a:prstGeom prst="rect">
            <a:avLst/>
          </a:prstGeom>
          <a:noFill/>
          <a:ln>
            <a:noFill/>
          </a:ln>
        </p:spPr>
        <p:txBody>
          <a:bodyPr wrap="square" rtlCol="0">
            <a:spAutoFit/>
          </a:bodyPr>
          <a:lstStyle/>
          <a:p>
            <a:pPr algn="ctr" defTabSz="514350"/>
            <a:r>
              <a:rPr lang="nb-NO" sz="1200" b="1" dirty="0" err="1">
                <a:effectLst>
                  <a:outerShdw blurRad="38100" dist="38100" dir="2700000" algn="tl">
                    <a:srgbClr val="000000">
                      <a:alpha val="43137"/>
                    </a:srgbClr>
                  </a:outerShdw>
                </a:effectLst>
                <a:latin typeface="Calibri" panose="020F0502020204030204"/>
              </a:rPr>
              <a:t>Local</a:t>
            </a:r>
            <a:endParaRPr lang="nb-NO" sz="1200" b="1" dirty="0">
              <a:effectLst>
                <a:outerShdw blurRad="38100" dist="38100" dir="2700000" algn="tl">
                  <a:srgbClr val="000000">
                    <a:alpha val="43137"/>
                  </a:srgbClr>
                </a:outerShdw>
              </a:effectLst>
              <a:latin typeface="Calibri" panose="020F0502020204030204"/>
            </a:endParaRPr>
          </a:p>
        </p:txBody>
      </p:sp>
      <p:sp>
        <p:nvSpPr>
          <p:cNvPr id="26" name="TekstSylinder 22"/>
          <p:cNvSpPr txBox="1"/>
          <p:nvPr/>
        </p:nvSpPr>
        <p:spPr>
          <a:xfrm>
            <a:off x="6022815" y="4499359"/>
            <a:ext cx="946987" cy="286683"/>
          </a:xfrm>
          <a:prstGeom prst="rect">
            <a:avLst/>
          </a:prstGeom>
          <a:noFill/>
          <a:ln>
            <a:noFill/>
          </a:ln>
        </p:spPr>
        <p:txBody>
          <a:bodyPr wrap="square" rtlCol="0">
            <a:spAutoFit/>
          </a:bodyPr>
          <a:lstStyle/>
          <a:p>
            <a:pPr algn="ctr" defTabSz="514350"/>
            <a:r>
              <a:rPr lang="nb-NO" sz="1200" b="1" dirty="0">
                <a:effectLst>
                  <a:outerShdw blurRad="38100" dist="38100" dir="2700000" algn="tl">
                    <a:srgbClr val="000000">
                      <a:alpha val="43137"/>
                    </a:srgbClr>
                  </a:outerShdw>
                </a:effectLst>
                <a:latin typeface="Calibri" panose="020F0502020204030204"/>
              </a:rPr>
              <a:t>Global</a:t>
            </a:r>
          </a:p>
        </p:txBody>
      </p:sp>
      <p:cxnSp>
        <p:nvCxnSpPr>
          <p:cNvPr id="5" name="Straight Connector 4"/>
          <p:cNvCxnSpPr>
            <a:stCxn id="44" idx="1"/>
            <a:endCxn id="36" idx="1"/>
          </p:cNvCxnSpPr>
          <p:nvPr/>
        </p:nvCxnSpPr>
        <p:spPr>
          <a:xfrm flipV="1">
            <a:off x="1472632" y="3795447"/>
            <a:ext cx="3987844" cy="16151"/>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8" name="Notched Right Arrow 27"/>
          <p:cNvSpPr/>
          <p:nvPr/>
        </p:nvSpPr>
        <p:spPr>
          <a:xfrm>
            <a:off x="3351235" y="3490329"/>
            <a:ext cx="2153817" cy="129543"/>
          </a:xfrm>
          <a:prstGeom prst="notchedRightArrow">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9" name="Notched Right Arrow 28"/>
          <p:cNvSpPr/>
          <p:nvPr/>
        </p:nvSpPr>
        <p:spPr>
          <a:xfrm rot="10800000">
            <a:off x="3351235" y="3789251"/>
            <a:ext cx="2153817" cy="129543"/>
          </a:xfrm>
          <a:prstGeom prst="notchedRightArrow">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0" name="Notched Right Arrow 29"/>
          <p:cNvSpPr/>
          <p:nvPr/>
        </p:nvSpPr>
        <p:spPr>
          <a:xfrm rot="5400000">
            <a:off x="6247286" y="2447743"/>
            <a:ext cx="464544" cy="236685"/>
          </a:xfrm>
          <a:prstGeom prst="notchedRightArrow">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2"/>
          <a:stretch>
            <a:fillRect/>
          </a:stretch>
        </p:blipFill>
        <p:spPr>
          <a:xfrm>
            <a:off x="1702860" y="2308391"/>
            <a:ext cx="1493129" cy="11166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055" y="2856512"/>
            <a:ext cx="1741808" cy="1494084"/>
          </a:xfrm>
          <a:prstGeom prst="rect">
            <a:avLst/>
          </a:prstGeom>
        </p:spPr>
      </p:pic>
      <p:sp>
        <p:nvSpPr>
          <p:cNvPr id="18" name="TextBox 17"/>
          <p:cNvSpPr txBox="1"/>
          <p:nvPr/>
        </p:nvSpPr>
        <p:spPr>
          <a:xfrm>
            <a:off x="1529630" y="4132696"/>
            <a:ext cx="1076907" cy="1304203"/>
          </a:xfrm>
          <a:prstGeom prst="rect">
            <a:avLst/>
          </a:prstGeom>
          <a:solidFill>
            <a:schemeClr val="accent3">
              <a:lumMod val="40000"/>
              <a:lumOff val="60000"/>
            </a:schemeClr>
          </a:solidFill>
        </p:spPr>
        <p:txBody>
          <a:bodyPr wrap="square" rtlCol="0">
            <a:spAutoFit/>
          </a:bodyPr>
          <a:lstStyle/>
          <a:p>
            <a:r>
              <a:rPr lang="nb-NO" sz="1125" dirty="0">
                <a:solidFill>
                  <a:srgbClr val="4F81BD">
                    <a:lumMod val="75000"/>
                  </a:srgbClr>
                </a:solidFill>
              </a:rPr>
              <a:t>Energy</a:t>
            </a:r>
          </a:p>
          <a:p>
            <a:r>
              <a:rPr lang="nb-NO" sz="1125" dirty="0">
                <a:solidFill>
                  <a:srgbClr val="4F81BD">
                    <a:lumMod val="75000"/>
                  </a:srgbClr>
                </a:solidFill>
              </a:rPr>
              <a:t>Environment</a:t>
            </a:r>
          </a:p>
          <a:p>
            <a:r>
              <a:rPr lang="nb-NO" sz="1125" dirty="0">
                <a:solidFill>
                  <a:srgbClr val="4F81BD">
                    <a:lumMod val="75000"/>
                  </a:srgbClr>
                </a:solidFill>
              </a:rPr>
              <a:t>Transport</a:t>
            </a:r>
          </a:p>
          <a:p>
            <a:r>
              <a:rPr lang="nb-NO" sz="1125" dirty="0">
                <a:solidFill>
                  <a:srgbClr val="4F81BD">
                    <a:lumMod val="75000"/>
                  </a:srgbClr>
                </a:solidFill>
              </a:rPr>
              <a:t>Health</a:t>
            </a:r>
          </a:p>
          <a:p>
            <a:r>
              <a:rPr lang="nb-NO" sz="1125" dirty="0">
                <a:solidFill>
                  <a:srgbClr val="4F81BD">
                    <a:lumMod val="75000"/>
                  </a:srgbClr>
                </a:solidFill>
              </a:rPr>
              <a:t>Industry</a:t>
            </a:r>
          </a:p>
          <a:p>
            <a:r>
              <a:rPr lang="nb-NO" sz="1125" dirty="0">
                <a:solidFill>
                  <a:srgbClr val="4F81BD">
                    <a:lumMod val="75000"/>
                  </a:srgbClr>
                </a:solidFill>
              </a:rPr>
              <a:t>Risk Analysis</a:t>
            </a:r>
          </a:p>
          <a:p>
            <a:r>
              <a:rPr lang="nb-NO" sz="1125" dirty="0">
                <a:solidFill>
                  <a:srgbClr val="4F81BD">
                    <a:lumMod val="75000"/>
                  </a:srgbClr>
                </a:solidFill>
              </a:rPr>
              <a:t>Health </a:t>
            </a:r>
            <a:r>
              <a:rPr lang="en-GB" sz="1125" dirty="0">
                <a:solidFill>
                  <a:srgbClr val="4F81BD">
                    <a:lumMod val="75000"/>
                  </a:srgbClr>
                </a:solidFill>
              </a:rPr>
              <a:t>quality</a:t>
            </a:r>
          </a:p>
        </p:txBody>
      </p:sp>
      <p:sp>
        <p:nvSpPr>
          <p:cNvPr id="40" name="Rektangel 19"/>
          <p:cNvSpPr/>
          <p:nvPr/>
        </p:nvSpPr>
        <p:spPr>
          <a:xfrm>
            <a:off x="3752941" y="1685540"/>
            <a:ext cx="1610705" cy="1754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nb-NO" sz="1050">
              <a:solidFill>
                <a:prstClr val="white"/>
              </a:solidFill>
            </a:endParaRPr>
          </a:p>
        </p:txBody>
      </p:sp>
      <p:sp>
        <p:nvSpPr>
          <p:cNvPr id="41" name="TextBox 40"/>
          <p:cNvSpPr txBox="1"/>
          <p:nvPr/>
        </p:nvSpPr>
        <p:spPr>
          <a:xfrm>
            <a:off x="3943177" y="2032459"/>
            <a:ext cx="1391090" cy="1576753"/>
          </a:xfrm>
          <a:prstGeom prst="rect">
            <a:avLst/>
          </a:prstGeom>
          <a:noFill/>
        </p:spPr>
        <p:txBody>
          <a:bodyPr wrap="square" rtlCol="0">
            <a:spAutoFit/>
          </a:bodyPr>
          <a:lstStyle/>
          <a:p>
            <a:r>
              <a:rPr lang="en-GB" sz="1200" b="1" dirty="0"/>
              <a:t>Processing</a:t>
            </a:r>
          </a:p>
          <a:p>
            <a:r>
              <a:rPr lang="en-GB" sz="1200" b="1" dirty="0"/>
              <a:t>Data</a:t>
            </a:r>
          </a:p>
          <a:p>
            <a:r>
              <a:rPr lang="en-GB" sz="1200" b="1" dirty="0"/>
              <a:t>Infrastructure</a:t>
            </a:r>
          </a:p>
          <a:p>
            <a:endParaRPr lang="en-GB" sz="900" dirty="0">
              <a:solidFill>
                <a:prstClr val="white"/>
              </a:solidFill>
            </a:endParaRPr>
          </a:p>
          <a:p>
            <a:endParaRPr lang="en-GB" sz="900" dirty="0">
              <a:solidFill>
                <a:prstClr val="white"/>
              </a:solidFill>
            </a:endParaRPr>
          </a:p>
          <a:p>
            <a:endParaRPr lang="en-GB" sz="900" dirty="0">
              <a:solidFill>
                <a:prstClr val="white"/>
              </a:solidFill>
            </a:endParaRPr>
          </a:p>
          <a:p>
            <a:endParaRPr lang="en-GB" sz="900" dirty="0">
              <a:solidFill>
                <a:prstClr val="white"/>
              </a:solidFill>
            </a:endParaRPr>
          </a:p>
          <a:p>
            <a:endParaRPr lang="en-GB" sz="900" dirty="0">
              <a:solidFill>
                <a:prstClr val="white"/>
              </a:solidFill>
            </a:endParaRPr>
          </a:p>
          <a:p>
            <a:r>
              <a:rPr lang="en-GB" sz="1200" b="1" dirty="0">
                <a:solidFill>
                  <a:prstClr val="white"/>
                </a:solidFill>
              </a:rPr>
              <a:t> </a:t>
            </a:r>
          </a:p>
        </p:txBody>
      </p:sp>
      <p:sp>
        <p:nvSpPr>
          <p:cNvPr id="44" name="Rectangle 43"/>
          <p:cNvSpPr/>
          <p:nvPr/>
        </p:nvSpPr>
        <p:spPr>
          <a:xfrm>
            <a:off x="1472632" y="1529899"/>
            <a:ext cx="6339728" cy="4563397"/>
          </a:xfrm>
          <a:prstGeom prst="rect">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7" name="Title 1"/>
          <p:cNvSpPr txBox="1">
            <a:spLocks/>
          </p:cNvSpPr>
          <p:nvPr/>
        </p:nvSpPr>
        <p:spPr bwMode="auto">
          <a:xfrm>
            <a:off x="755576" y="351354"/>
            <a:ext cx="7848872"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defTabSz="457200" rtl="0" eaLnBrk="0" fontAlgn="base" hangingPunct="0">
              <a:spcBef>
                <a:spcPct val="0"/>
              </a:spcBef>
              <a:spcAft>
                <a:spcPct val="0"/>
              </a:spcAft>
              <a:defRPr sz="4400" kern="1200">
                <a:solidFill>
                  <a:srgbClr val="0099FF"/>
                </a:solidFill>
                <a:latin typeface="+mj-lt"/>
                <a:ea typeface="Geneva" pitchFamily="-65" charset="-128"/>
                <a:cs typeface="Geneva" pitchFamily="-65" charset="-128"/>
              </a:defRPr>
            </a:lvl1pPr>
            <a:lvl2pPr algn="l" defTabSz="457200" rtl="0" eaLnBrk="0" fontAlgn="base" hangingPunct="0">
              <a:spcBef>
                <a:spcPct val="0"/>
              </a:spcBef>
              <a:spcAft>
                <a:spcPct val="0"/>
              </a:spcAft>
              <a:defRPr sz="4400">
                <a:solidFill>
                  <a:srgbClr val="0099FF"/>
                </a:solidFill>
                <a:latin typeface="Calibri" pitchFamily="-65" charset="0"/>
                <a:ea typeface="Geneva" pitchFamily="-65" charset="-128"/>
                <a:cs typeface="Geneva" pitchFamily="-65" charset="-128"/>
              </a:defRPr>
            </a:lvl2pPr>
            <a:lvl3pPr algn="l" defTabSz="457200" rtl="0" eaLnBrk="0" fontAlgn="base" hangingPunct="0">
              <a:spcBef>
                <a:spcPct val="0"/>
              </a:spcBef>
              <a:spcAft>
                <a:spcPct val="0"/>
              </a:spcAft>
              <a:defRPr sz="4400">
                <a:solidFill>
                  <a:srgbClr val="0099FF"/>
                </a:solidFill>
                <a:latin typeface="Calibri" pitchFamily="-65" charset="0"/>
                <a:ea typeface="Geneva" pitchFamily="-65" charset="-128"/>
                <a:cs typeface="Geneva" pitchFamily="-65" charset="-128"/>
              </a:defRPr>
            </a:lvl3pPr>
            <a:lvl4pPr algn="l" defTabSz="457200" rtl="0" eaLnBrk="0" fontAlgn="base" hangingPunct="0">
              <a:spcBef>
                <a:spcPct val="0"/>
              </a:spcBef>
              <a:spcAft>
                <a:spcPct val="0"/>
              </a:spcAft>
              <a:defRPr sz="4400">
                <a:solidFill>
                  <a:srgbClr val="0099FF"/>
                </a:solidFill>
                <a:latin typeface="Calibri" pitchFamily="-65" charset="0"/>
                <a:ea typeface="Geneva" pitchFamily="-65" charset="-128"/>
                <a:cs typeface="Geneva" pitchFamily="-65" charset="-128"/>
              </a:defRPr>
            </a:lvl4pPr>
            <a:lvl5pPr algn="l" defTabSz="457200" rtl="0" eaLnBrk="0" fontAlgn="base" hangingPunct="0">
              <a:spcBef>
                <a:spcPct val="0"/>
              </a:spcBef>
              <a:spcAft>
                <a:spcPct val="0"/>
              </a:spcAft>
              <a:defRPr sz="4400">
                <a:solidFill>
                  <a:srgbClr val="0099FF"/>
                </a:solidFill>
                <a:latin typeface="Calibri" pitchFamily="-65" charset="0"/>
                <a:ea typeface="Geneva" pitchFamily="-65" charset="-128"/>
                <a:cs typeface="Geneva" pitchFamily="-65" charset="-128"/>
              </a:defRPr>
            </a:lvl5pPr>
            <a:lvl6pPr marL="457200" algn="l" defTabSz="457200" rtl="0" fontAlgn="base">
              <a:spcBef>
                <a:spcPct val="0"/>
              </a:spcBef>
              <a:spcAft>
                <a:spcPct val="0"/>
              </a:spcAft>
              <a:defRPr sz="4400">
                <a:solidFill>
                  <a:srgbClr val="558ED5"/>
                </a:solidFill>
                <a:latin typeface="Calibri" pitchFamily="-65" charset="0"/>
                <a:ea typeface="Geneva" pitchFamily="-65" charset="-128"/>
                <a:cs typeface="Geneva" pitchFamily="-65" charset="-128"/>
              </a:defRPr>
            </a:lvl6pPr>
            <a:lvl7pPr marL="914400" algn="l" defTabSz="457200" rtl="0" fontAlgn="base">
              <a:spcBef>
                <a:spcPct val="0"/>
              </a:spcBef>
              <a:spcAft>
                <a:spcPct val="0"/>
              </a:spcAft>
              <a:defRPr sz="4400">
                <a:solidFill>
                  <a:srgbClr val="558ED5"/>
                </a:solidFill>
                <a:latin typeface="Calibri" pitchFamily="-65" charset="0"/>
                <a:ea typeface="Geneva" pitchFamily="-65" charset="-128"/>
                <a:cs typeface="Geneva" pitchFamily="-65" charset="-128"/>
              </a:defRPr>
            </a:lvl7pPr>
            <a:lvl8pPr marL="1371600" algn="l" defTabSz="457200" rtl="0" fontAlgn="base">
              <a:spcBef>
                <a:spcPct val="0"/>
              </a:spcBef>
              <a:spcAft>
                <a:spcPct val="0"/>
              </a:spcAft>
              <a:defRPr sz="4400">
                <a:solidFill>
                  <a:srgbClr val="558ED5"/>
                </a:solidFill>
                <a:latin typeface="Calibri" pitchFamily="-65" charset="0"/>
                <a:ea typeface="Geneva" pitchFamily="-65" charset="-128"/>
                <a:cs typeface="Geneva" pitchFamily="-65" charset="-128"/>
              </a:defRPr>
            </a:lvl8pPr>
            <a:lvl9pPr marL="1828800" algn="l" defTabSz="457200" rtl="0" fontAlgn="base">
              <a:spcBef>
                <a:spcPct val="0"/>
              </a:spcBef>
              <a:spcAft>
                <a:spcPct val="0"/>
              </a:spcAft>
              <a:defRPr sz="4400">
                <a:solidFill>
                  <a:srgbClr val="558ED5"/>
                </a:solidFill>
                <a:latin typeface="Calibri" pitchFamily="-65" charset="0"/>
                <a:ea typeface="Geneva" pitchFamily="-65" charset="-128"/>
                <a:cs typeface="Geneva" pitchFamily="-65" charset="-128"/>
              </a:defRPr>
            </a:lvl9pPr>
          </a:lstStyle>
          <a:p>
            <a:r>
              <a:rPr lang="nb-NO" sz="3000" dirty="0" err="1"/>
              <a:t>Future</a:t>
            </a:r>
            <a:r>
              <a:rPr lang="nb-NO" sz="3000" dirty="0"/>
              <a:t> </a:t>
            </a:r>
            <a:r>
              <a:rPr lang="nb-NO" sz="3000" dirty="0" err="1"/>
              <a:t>of</a:t>
            </a:r>
            <a:r>
              <a:rPr lang="nb-NO" sz="3000" dirty="0"/>
              <a:t> AQ </a:t>
            </a:r>
            <a:r>
              <a:rPr lang="nb-NO" sz="3000" dirty="0" err="1" smtClean="0"/>
              <a:t>monitoring</a:t>
            </a:r>
            <a:endParaRPr lang="nb-NO" sz="3000" dirty="0" smtClean="0"/>
          </a:p>
          <a:p>
            <a:r>
              <a:rPr lang="en-GB" sz="3600" dirty="0" smtClean="0"/>
              <a:t>Support s</a:t>
            </a:r>
            <a:r>
              <a:rPr lang="en-GB" sz="3600" dirty="0" smtClean="0"/>
              <a:t>ervices using </a:t>
            </a:r>
            <a:r>
              <a:rPr lang="en-GB" sz="3600" i="1" dirty="0" smtClean="0"/>
              <a:t>in situ </a:t>
            </a:r>
            <a:r>
              <a:rPr lang="en-GB" sz="3600" dirty="0" smtClean="0"/>
              <a:t>AQ data</a:t>
            </a:r>
            <a:endParaRPr lang="en-GB" sz="3600" dirty="0"/>
          </a:p>
        </p:txBody>
      </p:sp>
      <p:pic>
        <p:nvPicPr>
          <p:cNvPr id="4" name="Picture 3"/>
          <p:cNvPicPr>
            <a:picLocks noChangeAspect="1"/>
          </p:cNvPicPr>
          <p:nvPr/>
        </p:nvPicPr>
        <p:blipFill>
          <a:blip r:embed="rId4"/>
          <a:stretch>
            <a:fillRect/>
          </a:stretch>
        </p:blipFill>
        <p:spPr>
          <a:xfrm>
            <a:off x="2481661" y="4124307"/>
            <a:ext cx="1427811" cy="1421465"/>
          </a:xfrm>
          <a:prstGeom prst="ellipse">
            <a:avLst/>
          </a:prstGeom>
          <a:ln>
            <a:noFill/>
          </a:ln>
          <a:effectLst>
            <a:softEdge rad="112500"/>
          </a:effectLst>
        </p:spPr>
      </p:pic>
    </p:spTree>
    <p:extLst>
      <p:ext uri="{BB962C8B-B14F-4D97-AF65-F5344CB8AC3E}">
        <p14:creationId xmlns:p14="http://schemas.microsoft.com/office/powerpoint/2010/main" val="2900584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4638"/>
            <a:ext cx="8147248" cy="922114"/>
          </a:xfrm>
        </p:spPr>
        <p:txBody>
          <a:bodyPr/>
          <a:lstStyle/>
          <a:p>
            <a:r>
              <a:rPr lang="nb-NO" dirty="0" smtClean="0"/>
              <a:t>In </a:t>
            </a:r>
            <a:r>
              <a:rPr lang="nb-NO" dirty="0" err="1" smtClean="0"/>
              <a:t>summary</a:t>
            </a:r>
            <a:endParaRPr lang="nb-NO" dirty="0"/>
          </a:p>
        </p:txBody>
      </p:sp>
      <p:sp>
        <p:nvSpPr>
          <p:cNvPr id="3" name="Content Placeholder 2"/>
          <p:cNvSpPr>
            <a:spLocks noGrp="1"/>
          </p:cNvSpPr>
          <p:nvPr>
            <p:ph idx="1"/>
          </p:nvPr>
        </p:nvSpPr>
        <p:spPr>
          <a:xfrm>
            <a:off x="683568" y="1196752"/>
            <a:ext cx="8003232" cy="5211762"/>
          </a:xfrm>
        </p:spPr>
        <p:txBody>
          <a:bodyPr/>
          <a:lstStyle/>
          <a:p>
            <a:pPr marL="0" indent="0"/>
            <a:r>
              <a:rPr lang="en-GB" sz="2400" i="1" dirty="0" smtClean="0"/>
              <a:t>In situ </a:t>
            </a:r>
            <a:r>
              <a:rPr lang="en-GB" sz="2400" dirty="0" smtClean="0"/>
              <a:t>air quality data is central to:</a:t>
            </a:r>
            <a:endParaRPr lang="en-GB" sz="2400" dirty="0" smtClean="0"/>
          </a:p>
          <a:p>
            <a:pPr lvl="1">
              <a:spcBef>
                <a:spcPts val="600"/>
              </a:spcBef>
              <a:buFont typeface="Wingdings" panose="05000000000000000000" pitchFamily="2" charset="2"/>
              <a:buChar char="ü"/>
            </a:pPr>
            <a:r>
              <a:rPr lang="en-GB" sz="2000" dirty="0" smtClean="0"/>
              <a:t>Air quality assessment </a:t>
            </a:r>
            <a:r>
              <a:rPr lang="en-GB" sz="1600" dirty="0" smtClean="0"/>
              <a:t>(alone/ in combination with other information)</a:t>
            </a:r>
          </a:p>
          <a:p>
            <a:pPr lvl="1">
              <a:spcBef>
                <a:spcPts val="600"/>
              </a:spcBef>
              <a:buFont typeface="Wingdings" panose="05000000000000000000" pitchFamily="2" charset="2"/>
              <a:buChar char="ü"/>
            </a:pPr>
            <a:r>
              <a:rPr lang="en-GB" sz="2000" dirty="0" smtClean="0"/>
              <a:t>Trend analysis</a:t>
            </a:r>
          </a:p>
          <a:p>
            <a:pPr lvl="1">
              <a:spcBef>
                <a:spcPts val="600"/>
              </a:spcBef>
              <a:buFont typeface="Wingdings" panose="05000000000000000000" pitchFamily="2" charset="2"/>
              <a:buChar char="ü"/>
            </a:pPr>
            <a:r>
              <a:rPr lang="en-GB" sz="2000" dirty="0" smtClean="0"/>
              <a:t>Process understanding (e.g</a:t>
            </a:r>
            <a:r>
              <a:rPr lang="en-GB" sz="2000" dirty="0"/>
              <a:t>. p</a:t>
            </a:r>
            <a:r>
              <a:rPr lang="nb-NO" sz="2000" dirty="0" err="1"/>
              <a:t>hysical</a:t>
            </a:r>
            <a:r>
              <a:rPr lang="nb-NO" sz="2000" dirty="0"/>
              <a:t> </a:t>
            </a:r>
            <a:r>
              <a:rPr lang="nb-NO" sz="2000" dirty="0"/>
              <a:t>and </a:t>
            </a:r>
            <a:r>
              <a:rPr lang="nb-NO" sz="2000" dirty="0" err="1"/>
              <a:t>chemical</a:t>
            </a:r>
            <a:r>
              <a:rPr lang="nb-NO" sz="2000" dirty="0"/>
              <a:t> </a:t>
            </a:r>
            <a:r>
              <a:rPr lang="nb-NO" sz="2000" dirty="0" err="1"/>
              <a:t>speciation</a:t>
            </a:r>
            <a:r>
              <a:rPr lang="nb-NO" sz="2000" dirty="0"/>
              <a:t> </a:t>
            </a:r>
            <a:r>
              <a:rPr lang="nb-NO" sz="2000" dirty="0" err="1"/>
              <a:t>of</a:t>
            </a:r>
            <a:r>
              <a:rPr lang="nb-NO" sz="2000" dirty="0"/>
              <a:t> </a:t>
            </a:r>
            <a:r>
              <a:rPr lang="nb-NO" sz="2000" dirty="0" smtClean="0"/>
              <a:t>							aerosol</a:t>
            </a:r>
            <a:r>
              <a:rPr lang="nb-NO" sz="2000" dirty="0"/>
              <a:t>, </a:t>
            </a:r>
            <a:r>
              <a:rPr lang="nb-NO" sz="2000" dirty="0" err="1"/>
              <a:t>specially</a:t>
            </a:r>
            <a:r>
              <a:rPr lang="nb-NO" sz="2000" dirty="0"/>
              <a:t> </a:t>
            </a:r>
            <a:r>
              <a:rPr lang="nb-NO" sz="2000" dirty="0" err="1"/>
              <a:t>on</a:t>
            </a:r>
            <a:r>
              <a:rPr lang="nb-NO" sz="2000" dirty="0"/>
              <a:t> SOA and </a:t>
            </a:r>
            <a:r>
              <a:rPr lang="nb-NO" sz="2000" dirty="0"/>
              <a:t>VOC)</a:t>
            </a:r>
            <a:endParaRPr lang="en-GB" sz="2000" dirty="0"/>
          </a:p>
          <a:p>
            <a:pPr lvl="1">
              <a:spcBef>
                <a:spcPts val="600"/>
              </a:spcBef>
              <a:buFont typeface="Wingdings" panose="05000000000000000000" pitchFamily="2" charset="2"/>
              <a:buChar char="ü"/>
            </a:pPr>
            <a:r>
              <a:rPr lang="en-GB" sz="2000" dirty="0" smtClean="0"/>
              <a:t>Development of models and modelling validation</a:t>
            </a:r>
          </a:p>
          <a:p>
            <a:pPr lvl="1">
              <a:spcBef>
                <a:spcPts val="600"/>
              </a:spcBef>
              <a:buFont typeface="Wingdings" panose="05000000000000000000" pitchFamily="2" charset="2"/>
              <a:buChar char="ü"/>
            </a:pPr>
            <a:r>
              <a:rPr lang="en-GB" sz="2000" dirty="0" smtClean="0"/>
              <a:t>Calibration of satellite data</a:t>
            </a:r>
          </a:p>
          <a:p>
            <a:pPr lvl="1">
              <a:spcBef>
                <a:spcPts val="600"/>
              </a:spcBef>
              <a:buFont typeface="Wingdings" panose="05000000000000000000" pitchFamily="2" charset="2"/>
              <a:buChar char="ü"/>
            </a:pPr>
            <a:r>
              <a:rPr lang="en-GB" sz="2000" dirty="0" smtClean="0"/>
              <a:t>Emission measurements</a:t>
            </a:r>
          </a:p>
          <a:p>
            <a:pPr lvl="1">
              <a:buFont typeface="Wingdings" panose="05000000000000000000" pitchFamily="2" charset="2"/>
              <a:buChar char="Ø"/>
            </a:pPr>
            <a:r>
              <a:rPr lang="nb-NO" sz="2000" dirty="0" err="1" smtClean="0"/>
              <a:t>Increased</a:t>
            </a:r>
            <a:r>
              <a:rPr lang="nb-NO" sz="2000" dirty="0" smtClean="0"/>
              <a:t> </a:t>
            </a:r>
            <a:r>
              <a:rPr lang="nb-NO" sz="2000" dirty="0" err="1"/>
              <a:t>focus</a:t>
            </a:r>
            <a:r>
              <a:rPr lang="nb-NO" sz="2000" dirty="0"/>
              <a:t> </a:t>
            </a:r>
            <a:r>
              <a:rPr lang="nb-NO" sz="2000" dirty="0" err="1"/>
              <a:t>on</a:t>
            </a:r>
            <a:r>
              <a:rPr lang="nb-NO" sz="2000" dirty="0"/>
              <a:t> data </a:t>
            </a:r>
            <a:r>
              <a:rPr lang="nb-NO" sz="2000" dirty="0" err="1"/>
              <a:t>access</a:t>
            </a:r>
            <a:r>
              <a:rPr lang="nb-NO" sz="2000" dirty="0"/>
              <a:t> and </a:t>
            </a:r>
            <a:r>
              <a:rPr lang="nb-NO" sz="2000" dirty="0" err="1" smtClean="0"/>
              <a:t>interoperability</a:t>
            </a:r>
            <a:endParaRPr lang="nb-NO" sz="2000" dirty="0" smtClean="0"/>
          </a:p>
          <a:p>
            <a:pPr>
              <a:buFont typeface="Wingdings" panose="05000000000000000000" pitchFamily="2" charset="2"/>
              <a:buChar char="Ø"/>
            </a:pPr>
            <a:endParaRPr lang="nb-NO" sz="1000" dirty="0" smtClean="0"/>
          </a:p>
          <a:p>
            <a:pPr marL="0" indent="0"/>
            <a:r>
              <a:rPr lang="nb-NO" sz="2400" dirty="0"/>
              <a:t>In </a:t>
            </a:r>
            <a:r>
              <a:rPr lang="nb-NO" sz="2400" dirty="0" err="1"/>
              <a:t>the</a:t>
            </a:r>
            <a:r>
              <a:rPr lang="nb-NO" sz="2400" dirty="0"/>
              <a:t> </a:t>
            </a:r>
            <a:r>
              <a:rPr lang="nb-NO" sz="2400" dirty="0" err="1" smtClean="0"/>
              <a:t>future</a:t>
            </a:r>
            <a:r>
              <a:rPr lang="nb-NO" sz="2400" dirty="0" smtClean="0"/>
              <a:t>:</a:t>
            </a:r>
            <a:endParaRPr lang="en-GB" sz="2400" dirty="0"/>
          </a:p>
          <a:p>
            <a:pPr lvl="1">
              <a:buFont typeface="Wingdings" panose="05000000000000000000" pitchFamily="2" charset="2"/>
              <a:buChar char="Ø"/>
            </a:pPr>
            <a:r>
              <a:rPr lang="en-GB" sz="2000" dirty="0" smtClean="0"/>
              <a:t>More demand for NRT data: forecasting, public information, analysis of episodes (geographical origin and sources)</a:t>
            </a:r>
          </a:p>
          <a:p>
            <a:pPr lvl="1">
              <a:buFont typeface="Wingdings" panose="05000000000000000000" pitchFamily="2" charset="2"/>
              <a:buChar char="Ø"/>
            </a:pPr>
            <a:r>
              <a:rPr lang="en-GB" sz="2000" dirty="0" smtClean="0"/>
              <a:t>Need for e</a:t>
            </a:r>
            <a:r>
              <a:rPr lang="en-GB" sz="2000" dirty="0" smtClean="0"/>
              <a:t>xtended monitoring design combining </a:t>
            </a:r>
            <a:r>
              <a:rPr lang="en-GB" sz="2000" i="1" dirty="0" smtClean="0"/>
              <a:t>in situ </a:t>
            </a:r>
            <a:r>
              <a:rPr lang="en-GB" sz="2000" dirty="0" smtClean="0"/>
              <a:t>&amp; remote measurements, NRT emission data and models using NRT data assimilation</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24692"/>
            <a:ext cx="8229600" cy="1876153"/>
          </a:xfrm>
        </p:spPr>
        <p:txBody>
          <a:bodyPr/>
          <a:lstStyle/>
          <a:p>
            <a:pPr algn="ctr"/>
            <a:r>
              <a:rPr lang="nb-NO" sz="3400" dirty="0" err="1">
                <a:solidFill>
                  <a:schemeClr val="accent1"/>
                </a:solidFill>
              </a:rPr>
              <a:t>Thank</a:t>
            </a:r>
            <a:r>
              <a:rPr lang="nb-NO" sz="3400" dirty="0">
                <a:solidFill>
                  <a:schemeClr val="accent1"/>
                </a:solidFill>
              </a:rPr>
              <a:t> </a:t>
            </a:r>
            <a:r>
              <a:rPr lang="nb-NO" sz="3400" dirty="0" err="1">
                <a:solidFill>
                  <a:schemeClr val="accent1"/>
                </a:solidFill>
              </a:rPr>
              <a:t>you</a:t>
            </a:r>
            <a:r>
              <a:rPr lang="nb-NO" sz="3400" dirty="0">
                <a:solidFill>
                  <a:schemeClr val="accent1"/>
                </a:solidFill>
              </a:rPr>
              <a:t> for </a:t>
            </a:r>
            <a:r>
              <a:rPr lang="nb-NO" sz="3400" dirty="0" err="1">
                <a:solidFill>
                  <a:schemeClr val="accent1"/>
                </a:solidFill>
              </a:rPr>
              <a:t>your</a:t>
            </a:r>
            <a:r>
              <a:rPr lang="nb-NO" sz="3400" dirty="0">
                <a:solidFill>
                  <a:schemeClr val="accent1"/>
                </a:solidFill>
              </a:rPr>
              <a:t> </a:t>
            </a:r>
            <a:r>
              <a:rPr lang="nb-NO" sz="3400" dirty="0" err="1">
                <a:solidFill>
                  <a:schemeClr val="accent1"/>
                </a:solidFill>
              </a:rPr>
              <a:t>attention</a:t>
            </a:r>
            <a:r>
              <a:rPr lang="nb-NO" sz="3400" dirty="0">
                <a:solidFill>
                  <a:schemeClr val="accent1"/>
                </a:solidFill>
              </a:rPr>
              <a:t>!</a:t>
            </a:r>
            <a:endParaRPr lang="en-US" sz="3400" dirty="0">
              <a:solidFill>
                <a:schemeClr val="accent1"/>
              </a:solidFill>
            </a:endParaRPr>
          </a:p>
        </p:txBody>
      </p:sp>
      <p:sp>
        <p:nvSpPr>
          <p:cNvPr id="2" name="Rectangle 1"/>
          <p:cNvSpPr/>
          <p:nvPr/>
        </p:nvSpPr>
        <p:spPr>
          <a:xfrm>
            <a:off x="3152552" y="3762181"/>
            <a:ext cx="2919389" cy="369332"/>
          </a:xfrm>
          <a:prstGeom prst="rect">
            <a:avLst/>
          </a:prstGeom>
        </p:spPr>
        <p:txBody>
          <a:bodyPr wrap="none">
            <a:spAutoFit/>
          </a:bodyPr>
          <a:lstStyle/>
          <a:p>
            <a:pPr algn="ctr"/>
            <a:r>
              <a:rPr lang="nb-NO" dirty="0" smtClean="0">
                <a:solidFill>
                  <a:schemeClr val="tx2">
                    <a:lumMod val="75000"/>
                  </a:schemeClr>
                </a:solidFill>
              </a:rPr>
              <a:t>Cristina.Guerreiro@nilu.no</a:t>
            </a:r>
            <a:endParaRPr lang="nb-NO" dirty="0">
              <a:solidFill>
                <a:schemeClr val="tx2">
                  <a:lumMod val="75000"/>
                </a:schemeClr>
              </a:solidFill>
            </a:endParaRPr>
          </a:p>
        </p:txBody>
      </p:sp>
    </p:spTree>
    <p:extLst>
      <p:ext uri="{BB962C8B-B14F-4D97-AF65-F5344CB8AC3E}">
        <p14:creationId xmlns:p14="http://schemas.microsoft.com/office/powerpoint/2010/main" val="3331608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9570" y="1971212"/>
            <a:ext cx="8103670" cy="370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58615" tIns="23446" rIns="58615" bIns="23446">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marL="6858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0" lvl="1">
              <a:spcBef>
                <a:spcPts val="600"/>
              </a:spcBef>
              <a:buClr>
                <a:srgbClr val="002060"/>
              </a:buClr>
              <a:buSzPct val="100000"/>
              <a:buFont typeface="Wingdings" panose="05000000000000000000" pitchFamily="2" charset="2"/>
              <a:buChar char="Ø"/>
            </a:pPr>
            <a:r>
              <a:rPr lang="nb-NO" altLang="nb-NO" sz="2200" dirty="0" smtClean="0">
                <a:latin typeface="+mj-lt"/>
              </a:rPr>
              <a:t> Status and trend </a:t>
            </a:r>
            <a:r>
              <a:rPr lang="nb-NO" altLang="nb-NO" sz="2200" dirty="0" err="1" smtClean="0">
                <a:latin typeface="+mj-lt"/>
              </a:rPr>
              <a:t>analysis</a:t>
            </a:r>
            <a:r>
              <a:rPr lang="nb-NO" altLang="nb-NO" sz="2200" dirty="0" smtClean="0">
                <a:latin typeface="+mj-lt"/>
              </a:rPr>
              <a:t> </a:t>
            </a:r>
            <a:r>
              <a:rPr lang="nb-NO" altLang="nb-NO" sz="2200" dirty="0" err="1" smtClean="0">
                <a:latin typeface="+mj-lt"/>
              </a:rPr>
              <a:t>based</a:t>
            </a:r>
            <a:r>
              <a:rPr lang="nb-NO" altLang="nb-NO" sz="2200" dirty="0" smtClean="0">
                <a:latin typeface="+mj-lt"/>
              </a:rPr>
              <a:t> </a:t>
            </a:r>
            <a:r>
              <a:rPr lang="nb-NO" altLang="nb-NO" sz="2200" dirty="0" err="1" smtClean="0">
                <a:latin typeface="+mj-lt"/>
              </a:rPr>
              <a:t>on</a:t>
            </a:r>
            <a:r>
              <a:rPr lang="nb-NO" altLang="nb-NO" sz="2200" dirty="0" smtClean="0">
                <a:latin typeface="+mj-lt"/>
              </a:rPr>
              <a:t> </a:t>
            </a:r>
            <a:r>
              <a:rPr lang="nb-NO" altLang="nb-NO" sz="2200" i="1" dirty="0" smtClean="0">
                <a:latin typeface="+mj-lt"/>
              </a:rPr>
              <a:t>in </a:t>
            </a:r>
            <a:r>
              <a:rPr lang="nb-NO" altLang="nb-NO" sz="2200" i="1" dirty="0" err="1" smtClean="0">
                <a:latin typeface="+mj-lt"/>
              </a:rPr>
              <a:t>situ</a:t>
            </a:r>
            <a:r>
              <a:rPr lang="nb-NO" altLang="nb-NO" sz="2200" i="1" dirty="0" smtClean="0">
                <a:latin typeface="+mj-lt"/>
              </a:rPr>
              <a:t> </a:t>
            </a:r>
            <a:r>
              <a:rPr lang="nb-NO" altLang="nb-NO" sz="2200" dirty="0" err="1" smtClean="0">
                <a:latin typeface="+mj-lt"/>
              </a:rPr>
              <a:t>measurements</a:t>
            </a:r>
            <a:r>
              <a:rPr lang="nb-NO" altLang="nb-NO" sz="2200" dirty="0" smtClean="0">
                <a:latin typeface="+mj-lt"/>
              </a:rPr>
              <a:t>:</a:t>
            </a:r>
          </a:p>
          <a:p>
            <a:pPr lvl="2">
              <a:spcBef>
                <a:spcPts val="600"/>
              </a:spcBef>
              <a:buClr>
                <a:srgbClr val="002060"/>
              </a:buClr>
              <a:buSzPct val="100000"/>
              <a:buFont typeface="Wingdings" panose="05000000000000000000" pitchFamily="2" charset="2"/>
              <a:buChar char="ü"/>
            </a:pPr>
            <a:r>
              <a:rPr lang="nb-NO" altLang="nb-NO" sz="2200" dirty="0" smtClean="0">
                <a:latin typeface="+mj-lt"/>
              </a:rPr>
              <a:t> PM</a:t>
            </a:r>
            <a:r>
              <a:rPr lang="nb-NO" altLang="nb-NO" sz="2200" baseline="-25000" dirty="0" smtClean="0">
                <a:latin typeface="+mj-lt"/>
              </a:rPr>
              <a:t>10</a:t>
            </a:r>
            <a:r>
              <a:rPr lang="nb-NO" altLang="nb-NO" sz="2200" dirty="0" smtClean="0">
                <a:latin typeface="+mj-lt"/>
              </a:rPr>
              <a:t> &amp; PM</a:t>
            </a:r>
            <a:r>
              <a:rPr lang="nb-NO" altLang="nb-NO" sz="2200" baseline="-25000" dirty="0" smtClean="0">
                <a:latin typeface="+mj-lt"/>
              </a:rPr>
              <a:t>2.5</a:t>
            </a:r>
            <a:r>
              <a:rPr lang="nb-NO" altLang="nb-NO" sz="2200" dirty="0" smtClean="0">
                <a:latin typeface="+mj-lt"/>
              </a:rPr>
              <a:t>,</a:t>
            </a:r>
          </a:p>
          <a:p>
            <a:pPr lvl="2">
              <a:spcBef>
                <a:spcPts val="600"/>
              </a:spcBef>
              <a:buClr>
                <a:srgbClr val="002060"/>
              </a:buClr>
              <a:buSzPct val="100000"/>
              <a:buFont typeface="Wingdings" panose="05000000000000000000" pitchFamily="2" charset="2"/>
              <a:buChar char="ü"/>
            </a:pPr>
            <a:r>
              <a:rPr lang="nb-NO" altLang="nb-NO" sz="2200" dirty="0" smtClean="0">
                <a:latin typeface="+mj-lt"/>
              </a:rPr>
              <a:t> O</a:t>
            </a:r>
            <a:r>
              <a:rPr lang="nb-NO" altLang="nb-NO" sz="2200" baseline="-25000" dirty="0" smtClean="0">
                <a:latin typeface="+mj-lt"/>
              </a:rPr>
              <a:t>3</a:t>
            </a:r>
            <a:r>
              <a:rPr lang="nb-NO" altLang="nb-NO" sz="2200" dirty="0" smtClean="0">
                <a:latin typeface="+mj-lt"/>
              </a:rPr>
              <a:t>,</a:t>
            </a:r>
            <a:endParaRPr lang="nb-NO" altLang="nb-NO" sz="2200" baseline="-25000" dirty="0" smtClean="0">
              <a:latin typeface="+mj-lt"/>
            </a:endParaRPr>
          </a:p>
          <a:p>
            <a:pPr lvl="2">
              <a:spcBef>
                <a:spcPts val="600"/>
              </a:spcBef>
              <a:buClr>
                <a:srgbClr val="002060"/>
              </a:buClr>
              <a:buSzPct val="100000"/>
              <a:buFont typeface="Wingdings" panose="05000000000000000000" pitchFamily="2" charset="2"/>
              <a:buChar char="ü"/>
            </a:pPr>
            <a:r>
              <a:rPr lang="nb-NO" altLang="nb-NO" sz="2200" dirty="0" smtClean="0">
                <a:latin typeface="+mj-lt"/>
              </a:rPr>
              <a:t> NO</a:t>
            </a:r>
            <a:r>
              <a:rPr lang="nb-NO" altLang="nb-NO" sz="2200" baseline="-25000" dirty="0" smtClean="0">
                <a:latin typeface="+mj-lt"/>
              </a:rPr>
              <a:t>2</a:t>
            </a:r>
            <a:r>
              <a:rPr lang="nb-NO" altLang="nb-NO" sz="2200" dirty="0" smtClean="0">
                <a:latin typeface="+mj-lt"/>
              </a:rPr>
              <a:t>,</a:t>
            </a:r>
            <a:endParaRPr lang="nb-NO" altLang="nb-NO" sz="2200" baseline="-25000" dirty="0" smtClean="0">
              <a:latin typeface="+mj-lt"/>
            </a:endParaRPr>
          </a:p>
          <a:p>
            <a:pPr lvl="2">
              <a:spcBef>
                <a:spcPts val="600"/>
              </a:spcBef>
              <a:buClr>
                <a:srgbClr val="002060"/>
              </a:buClr>
              <a:buSzPct val="100000"/>
              <a:buFont typeface="Wingdings" panose="05000000000000000000" pitchFamily="2" charset="2"/>
              <a:buChar char="ü"/>
            </a:pPr>
            <a:r>
              <a:rPr lang="nb-NO" altLang="nb-NO" sz="2200" dirty="0" smtClean="0">
                <a:latin typeface="+mj-lt"/>
              </a:rPr>
              <a:t> Benzo(a)pyrene</a:t>
            </a:r>
          </a:p>
          <a:p>
            <a:pPr lvl="2">
              <a:spcBef>
                <a:spcPts val="600"/>
              </a:spcBef>
              <a:buClr>
                <a:srgbClr val="002060"/>
              </a:buClr>
              <a:buSzPct val="100000"/>
              <a:buFont typeface="Wingdings" panose="05000000000000000000" pitchFamily="2" charset="2"/>
              <a:buChar char="ü"/>
            </a:pPr>
            <a:r>
              <a:rPr lang="nb-NO" altLang="nb-NO" sz="2200" dirty="0" smtClean="0">
                <a:latin typeface="+mj-lt"/>
              </a:rPr>
              <a:t> SO</a:t>
            </a:r>
            <a:r>
              <a:rPr lang="nb-NO" altLang="nb-NO" sz="2200" baseline="-25000" dirty="0" smtClean="0">
                <a:latin typeface="+mj-lt"/>
              </a:rPr>
              <a:t>2</a:t>
            </a:r>
            <a:r>
              <a:rPr lang="nb-NO" altLang="nb-NO" sz="2200" dirty="0" smtClean="0">
                <a:latin typeface="+mj-lt"/>
              </a:rPr>
              <a:t>, </a:t>
            </a:r>
          </a:p>
          <a:p>
            <a:pPr lvl="2">
              <a:spcBef>
                <a:spcPts val="600"/>
              </a:spcBef>
              <a:buClr>
                <a:srgbClr val="002060"/>
              </a:buClr>
              <a:buSzPct val="100000"/>
              <a:buFont typeface="Wingdings" panose="05000000000000000000" pitchFamily="2" charset="2"/>
              <a:buChar char="ü"/>
            </a:pPr>
            <a:r>
              <a:rPr lang="nb-NO" altLang="nb-NO" sz="2200" dirty="0" smtClean="0">
                <a:latin typeface="+mj-lt"/>
              </a:rPr>
              <a:t>CO, </a:t>
            </a:r>
          </a:p>
          <a:p>
            <a:pPr lvl="2">
              <a:spcBef>
                <a:spcPts val="600"/>
              </a:spcBef>
              <a:buClr>
                <a:srgbClr val="002060"/>
              </a:buClr>
              <a:buSzPct val="100000"/>
              <a:buFont typeface="Wingdings" panose="05000000000000000000" pitchFamily="2" charset="2"/>
              <a:buChar char="ü"/>
            </a:pPr>
            <a:r>
              <a:rPr lang="nb-NO" altLang="nb-NO" sz="2200" dirty="0" err="1" smtClean="0">
                <a:latin typeface="+mj-lt"/>
              </a:rPr>
              <a:t>Benzene</a:t>
            </a:r>
            <a:r>
              <a:rPr lang="nb-NO" altLang="nb-NO" sz="2200" dirty="0" smtClean="0">
                <a:latin typeface="+mj-lt"/>
              </a:rPr>
              <a:t>, </a:t>
            </a:r>
          </a:p>
          <a:p>
            <a:pPr lvl="2">
              <a:spcBef>
                <a:spcPts val="600"/>
              </a:spcBef>
              <a:buClr>
                <a:srgbClr val="002060"/>
              </a:buClr>
              <a:buSzPct val="100000"/>
              <a:buFont typeface="Wingdings" panose="05000000000000000000" pitchFamily="2" charset="2"/>
              <a:buChar char="ü"/>
            </a:pPr>
            <a:r>
              <a:rPr lang="nb-NO" altLang="nb-NO" sz="2200" dirty="0" smtClean="0">
                <a:latin typeface="+mj-lt"/>
              </a:rPr>
              <a:t>Metals</a:t>
            </a:r>
            <a:endParaRPr lang="nb-NO" altLang="nb-NO" sz="2200" dirty="0" smtClean="0">
              <a:latin typeface="+mj-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
        <p:nvSpPr>
          <p:cNvPr id="8" name="Title 1"/>
          <p:cNvSpPr>
            <a:spLocks noGrp="1"/>
          </p:cNvSpPr>
          <p:nvPr>
            <p:ph type="title"/>
          </p:nvPr>
        </p:nvSpPr>
        <p:spPr>
          <a:xfrm>
            <a:off x="457200" y="260648"/>
            <a:ext cx="8229600" cy="1656184"/>
          </a:xfrm>
        </p:spPr>
        <p:txBody>
          <a:bodyPr/>
          <a:lstStyle/>
          <a:p>
            <a:r>
              <a:rPr lang="en-GB" dirty="0"/>
              <a:t>EEA Annual Air Quality </a:t>
            </a:r>
            <a:r>
              <a:rPr lang="en-GB" dirty="0" smtClean="0"/>
              <a:t>Report </a:t>
            </a:r>
            <a:br>
              <a:rPr lang="en-GB" dirty="0" smtClean="0"/>
            </a:br>
            <a:r>
              <a:rPr lang="en-GB" sz="3400" dirty="0" smtClean="0"/>
              <a:t>based on </a:t>
            </a:r>
            <a:r>
              <a:rPr lang="nb-NO" sz="3400" dirty="0" smtClean="0"/>
              <a:t>EIONET </a:t>
            </a:r>
            <a:r>
              <a:rPr lang="nb-NO" sz="3400" dirty="0" smtClean="0"/>
              <a:t>air </a:t>
            </a:r>
            <a:r>
              <a:rPr lang="nb-NO" sz="3400" dirty="0" err="1" smtClean="0"/>
              <a:t>quality</a:t>
            </a:r>
            <a:r>
              <a:rPr lang="nb-NO" sz="3400" dirty="0"/>
              <a:t> </a:t>
            </a:r>
            <a:r>
              <a:rPr lang="nb-NO" sz="3400" i="1" dirty="0" smtClean="0"/>
              <a:t>in </a:t>
            </a:r>
            <a:r>
              <a:rPr lang="nb-NO" sz="3400" i="1" dirty="0" err="1" smtClean="0"/>
              <a:t>situ</a:t>
            </a:r>
            <a:r>
              <a:rPr lang="nb-NO" sz="3400" i="1" dirty="0" smtClean="0"/>
              <a:t> </a:t>
            </a:r>
            <a:r>
              <a:rPr lang="nb-NO" sz="3400" dirty="0" smtClean="0"/>
              <a:t>data</a:t>
            </a:r>
            <a:endParaRPr lang="nb-NO" sz="3400" dirty="0"/>
          </a:p>
        </p:txBody>
      </p:sp>
      <p:sp>
        <p:nvSpPr>
          <p:cNvPr id="2" name="Rectangle 1"/>
          <p:cNvSpPr/>
          <p:nvPr/>
        </p:nvSpPr>
        <p:spPr>
          <a:xfrm>
            <a:off x="3690139" y="4437112"/>
            <a:ext cx="5148064" cy="1862048"/>
          </a:xfrm>
          <a:prstGeom prst="rect">
            <a:avLst/>
          </a:prstGeom>
        </p:spPr>
        <p:txBody>
          <a:bodyPr wrap="square">
            <a:spAutoFit/>
          </a:bodyPr>
          <a:lstStyle/>
          <a:p>
            <a:pPr marL="211021" lvl="2">
              <a:spcBef>
                <a:spcPts val="600"/>
              </a:spcBef>
              <a:buClr>
                <a:srgbClr val="002060"/>
              </a:buClr>
              <a:buSzPct val="100000"/>
              <a:buFont typeface="Wingdings" panose="05000000000000000000" pitchFamily="2" charset="2"/>
              <a:buChar char="Ø"/>
            </a:pPr>
            <a:r>
              <a:rPr lang="en-GB" altLang="nb-NO" sz="2000" dirty="0"/>
              <a:t>Urban population exposure</a:t>
            </a:r>
          </a:p>
          <a:p>
            <a:pPr marL="211021" lvl="2">
              <a:spcBef>
                <a:spcPts val="600"/>
              </a:spcBef>
              <a:buClr>
                <a:srgbClr val="002060"/>
              </a:buClr>
              <a:buSzPct val="100000"/>
              <a:buFont typeface="Wingdings" panose="05000000000000000000" pitchFamily="2" charset="2"/>
              <a:buChar char="Ø"/>
            </a:pPr>
            <a:r>
              <a:rPr lang="en-GB" altLang="nb-NO" sz="2000" dirty="0" smtClean="0"/>
              <a:t>Concentration mapping based on 	measurements </a:t>
            </a:r>
            <a:r>
              <a:rPr lang="en-GB" altLang="nb-NO" sz="2000" dirty="0"/>
              <a:t>+ </a:t>
            </a:r>
            <a:r>
              <a:rPr lang="en-GB" altLang="nb-NO" sz="2000" dirty="0" smtClean="0"/>
              <a:t>models:</a:t>
            </a:r>
            <a:endParaRPr lang="en-GB" altLang="nb-NO" sz="2000" dirty="0"/>
          </a:p>
          <a:p>
            <a:pPr marL="1125421" lvl="3">
              <a:spcBef>
                <a:spcPts val="600"/>
              </a:spcBef>
              <a:buClr>
                <a:srgbClr val="002060"/>
              </a:buClr>
              <a:buSzPct val="100000"/>
              <a:buFont typeface="Wingdings" panose="05000000000000000000" pitchFamily="2" charset="2"/>
              <a:buChar char="Ø"/>
            </a:pPr>
            <a:r>
              <a:rPr lang="en-GB" altLang="nb-NO" sz="2000" dirty="0"/>
              <a:t> Health impacts </a:t>
            </a:r>
          </a:p>
          <a:p>
            <a:pPr marL="1125421" lvl="3">
              <a:spcBef>
                <a:spcPts val="600"/>
              </a:spcBef>
              <a:buClr>
                <a:srgbClr val="002060"/>
              </a:buClr>
              <a:buSzPct val="100000"/>
              <a:buFont typeface="Wingdings" panose="05000000000000000000" pitchFamily="2" charset="2"/>
              <a:buChar char="Ø"/>
            </a:pPr>
            <a:r>
              <a:rPr lang="nb-NO" altLang="nb-NO" sz="2000" dirty="0"/>
              <a:t> </a:t>
            </a:r>
            <a:r>
              <a:rPr lang="en-US" altLang="nb-NO" sz="2000" dirty="0"/>
              <a:t>Ecosystem impacts</a:t>
            </a:r>
            <a:endParaRPr lang="en-GB" altLang="nb-NO"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801" y="2966047"/>
            <a:ext cx="4879402" cy="1317087"/>
          </a:xfrm>
          <a:prstGeom prst="rect">
            <a:avLst/>
          </a:prstGeom>
        </p:spPr>
      </p:pic>
      <p:sp>
        <p:nvSpPr>
          <p:cNvPr id="3" name="Rectangle 2"/>
          <p:cNvSpPr/>
          <p:nvPr/>
        </p:nvSpPr>
        <p:spPr>
          <a:xfrm>
            <a:off x="3676040" y="2661858"/>
            <a:ext cx="5382344" cy="276999"/>
          </a:xfrm>
          <a:prstGeom prst="rect">
            <a:avLst/>
          </a:prstGeom>
        </p:spPr>
        <p:txBody>
          <a:bodyPr wrap="square">
            <a:spAutoFit/>
          </a:bodyPr>
          <a:lstStyle/>
          <a:p>
            <a:pPr algn="ctr" eaLnBrk="1" hangingPunct="1"/>
            <a:r>
              <a:rPr lang="nb-NO" altLang="en-US" sz="1200" b="1" dirty="0" smtClean="0">
                <a:latin typeface="+mj-lt"/>
                <a:cs typeface="Times New Roman" panose="02020603050405020304" pitchFamily="18" charset="0"/>
              </a:rPr>
              <a:t>% </a:t>
            </a:r>
            <a:r>
              <a:rPr lang="nb-NO" altLang="en-US" sz="1200" b="1" dirty="0" err="1" smtClean="0">
                <a:latin typeface="+mj-lt"/>
                <a:cs typeface="Times New Roman" panose="02020603050405020304" pitchFamily="18" charset="0"/>
              </a:rPr>
              <a:t>of</a:t>
            </a:r>
            <a:r>
              <a:rPr lang="nb-NO" altLang="en-US" sz="1200" b="1" dirty="0" smtClean="0">
                <a:latin typeface="+mj-lt"/>
                <a:cs typeface="Times New Roman" panose="02020603050405020304" pitchFamily="18" charset="0"/>
              </a:rPr>
              <a:t> </a:t>
            </a:r>
            <a:r>
              <a:rPr lang="nb-NO" altLang="en-US" sz="1200" b="1" dirty="0">
                <a:latin typeface="+mj-lt"/>
                <a:cs typeface="Times New Roman" panose="02020603050405020304" pitchFamily="18" charset="0"/>
              </a:rPr>
              <a:t>urban </a:t>
            </a:r>
            <a:r>
              <a:rPr lang="nb-NO" altLang="en-US" sz="1200" b="1" dirty="0" err="1">
                <a:latin typeface="+mj-lt"/>
                <a:cs typeface="Times New Roman" panose="02020603050405020304" pitchFamily="18" charset="0"/>
              </a:rPr>
              <a:t>population</a:t>
            </a:r>
            <a:r>
              <a:rPr lang="nb-NO" altLang="en-US" sz="1200" b="1" dirty="0">
                <a:latin typeface="+mj-lt"/>
                <a:cs typeface="Times New Roman" panose="02020603050405020304" pitchFamily="18" charset="0"/>
              </a:rPr>
              <a:t> </a:t>
            </a:r>
            <a:r>
              <a:rPr lang="nb-NO" altLang="en-US" sz="1200" b="1" dirty="0" err="1">
                <a:latin typeface="+mj-lt"/>
                <a:cs typeface="Times New Roman" panose="02020603050405020304" pitchFamily="18" charset="0"/>
              </a:rPr>
              <a:t>exposed</a:t>
            </a:r>
            <a:r>
              <a:rPr lang="nb-NO" altLang="en-US" sz="1200" b="1" dirty="0">
                <a:latin typeface="+mj-lt"/>
                <a:cs typeface="Times New Roman" panose="02020603050405020304" pitchFamily="18" charset="0"/>
              </a:rPr>
              <a:t> to </a:t>
            </a:r>
            <a:r>
              <a:rPr lang="nb-NO" altLang="en-US" sz="1200" b="1" dirty="0" err="1">
                <a:latin typeface="+mj-lt"/>
                <a:cs typeface="Times New Roman" panose="02020603050405020304" pitchFamily="18" charset="0"/>
              </a:rPr>
              <a:t>concentrations</a:t>
            </a:r>
            <a:r>
              <a:rPr lang="nb-NO" altLang="en-US" sz="1200" b="1" dirty="0">
                <a:latin typeface="+mj-lt"/>
                <a:cs typeface="Times New Roman" panose="02020603050405020304" pitchFamily="18" charset="0"/>
              </a:rPr>
              <a:t> </a:t>
            </a:r>
            <a:r>
              <a:rPr lang="nb-NO" altLang="en-US" sz="1200" b="1" dirty="0" err="1">
                <a:latin typeface="+mj-lt"/>
                <a:cs typeface="Times New Roman" panose="02020603050405020304" pitchFamily="18" charset="0"/>
              </a:rPr>
              <a:t>above</a:t>
            </a:r>
            <a:r>
              <a:rPr lang="nb-NO" altLang="en-US" sz="1200" b="1" dirty="0">
                <a:latin typeface="+mj-lt"/>
                <a:cs typeface="Times New Roman" panose="02020603050405020304" pitchFamily="18" charset="0"/>
              </a:rPr>
              <a:t> EU/WHO </a:t>
            </a:r>
            <a:r>
              <a:rPr lang="nb-NO" altLang="en-US" sz="1200" b="1" dirty="0" err="1">
                <a:latin typeface="+mj-lt"/>
                <a:cs typeface="Times New Roman" panose="02020603050405020304" pitchFamily="18" charset="0"/>
              </a:rPr>
              <a:t>values</a:t>
            </a:r>
            <a:r>
              <a:rPr lang="nb-NO" altLang="en-US" sz="1200" b="1" dirty="0">
                <a:latin typeface="+mj-lt"/>
                <a:cs typeface="Times New Roman" panose="02020603050405020304" pitchFamily="18" charset="0"/>
              </a:rPr>
              <a:t> </a:t>
            </a:r>
            <a:endParaRPr lang="nb-NO" altLang="en-US" sz="1200" b="1" dirty="0">
              <a:latin typeface="+mj-lt"/>
              <a:cs typeface="Times New Roman" panose="02020603050405020304" pitchFamily="18" charset="0"/>
            </a:endParaRPr>
          </a:p>
        </p:txBody>
      </p:sp>
    </p:spTree>
    <p:extLst>
      <p:ext uri="{BB962C8B-B14F-4D97-AF65-F5344CB8AC3E}">
        <p14:creationId xmlns:p14="http://schemas.microsoft.com/office/powerpoint/2010/main" val="12840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678276" y="162592"/>
            <a:ext cx="7063357" cy="784233"/>
          </a:xfrm>
        </p:spPr>
        <p:txBody>
          <a:bodyPr/>
          <a:lstStyle/>
          <a:p>
            <a:r>
              <a:rPr lang="en-GB" sz="4400" dirty="0">
                <a:solidFill>
                  <a:srgbClr val="0099FF"/>
                </a:solidFill>
                <a:latin typeface="+mj-lt"/>
              </a:rPr>
              <a:t>Particulate matter: PM</a:t>
            </a:r>
            <a:r>
              <a:rPr lang="en-GB" sz="4400" baseline="-25000" dirty="0">
                <a:solidFill>
                  <a:srgbClr val="0099FF"/>
                </a:solidFill>
                <a:latin typeface="+mj-lt"/>
              </a:rPr>
              <a:t>10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7741633" cy="5733256"/>
          </a:xfrm>
          <a:prstGeom prst="rect">
            <a:avLst/>
          </a:prstGeom>
        </p:spPr>
      </p:pic>
      <p:graphicFrame>
        <p:nvGraphicFramePr>
          <p:cNvPr id="6" name="Diagram 5"/>
          <p:cNvGraphicFramePr/>
          <p:nvPr>
            <p:extLst>
              <p:ext uri="{D42A27DB-BD31-4B8C-83A1-F6EECF244321}">
                <p14:modId xmlns:p14="http://schemas.microsoft.com/office/powerpoint/2010/main" val="2966654640"/>
              </p:ext>
            </p:extLst>
          </p:nvPr>
        </p:nvGraphicFramePr>
        <p:xfrm>
          <a:off x="6196564" y="3638586"/>
          <a:ext cx="2592288" cy="2127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
        <p:nvSpPr>
          <p:cNvPr id="8" name="TextBox 7"/>
          <p:cNvSpPr txBox="1"/>
          <p:nvPr/>
        </p:nvSpPr>
        <p:spPr>
          <a:xfrm>
            <a:off x="6001081" y="5949754"/>
            <a:ext cx="2858164" cy="291170"/>
          </a:xfrm>
          <a:prstGeom prst="rect">
            <a:avLst/>
          </a:prstGeom>
          <a:noFill/>
        </p:spPr>
        <p:txBody>
          <a:bodyPr wrap="square" rtlCol="0">
            <a:spAutoFit/>
          </a:bodyPr>
          <a:lstStyle/>
          <a:p>
            <a:r>
              <a:rPr lang="nb-NO" sz="1292" dirty="0">
                <a:latin typeface="Times New Roman" panose="02020603050405020304" pitchFamily="18" charset="0"/>
                <a:cs typeface="Times New Roman" panose="02020603050405020304" pitchFamily="18" charset="0"/>
              </a:rPr>
              <a:t>Source: </a:t>
            </a:r>
            <a:r>
              <a:rPr lang="nb-NO" sz="1292" dirty="0" smtClean="0">
                <a:latin typeface="Times New Roman" panose="02020603050405020304" pitchFamily="18" charset="0"/>
                <a:cs typeface="Times New Roman" panose="02020603050405020304" pitchFamily="18" charset="0"/>
              </a:rPr>
              <a:t>EEA Report 5/2015</a:t>
            </a:r>
            <a:endParaRPr lang="en-GB" sz="1292"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290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729905" y="6343651"/>
            <a:ext cx="570034" cy="365125"/>
          </a:xfrm>
          <a:prstGeom prst="rect">
            <a:avLst/>
          </a:prstGeom>
        </p:spPr>
        <p:txBody>
          <a:bodyPr/>
          <a:lstStyle/>
          <a:p>
            <a:pPr>
              <a:defRPr/>
            </a:pPr>
            <a:fld id="{9FB86E49-4659-4095-A34C-0A7E817F6DAD}" type="slidenum">
              <a:rPr lang="de-DE" smtClean="0"/>
              <a:pPr>
                <a:defRPr/>
              </a:pPr>
              <a:t>5</a:t>
            </a:fld>
            <a:endParaRPr lang="de-DE"/>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4" y="987380"/>
            <a:ext cx="7891072" cy="5870619"/>
          </a:xfrm>
          <a:prstGeom prst="rect">
            <a:avLst/>
          </a:prstGeom>
        </p:spPr>
      </p:pic>
      <p:graphicFrame>
        <p:nvGraphicFramePr>
          <p:cNvPr id="10" name="Diagram 9"/>
          <p:cNvGraphicFramePr/>
          <p:nvPr>
            <p:extLst>
              <p:ext uri="{D42A27DB-BD31-4B8C-83A1-F6EECF244321}">
                <p14:modId xmlns:p14="http://schemas.microsoft.com/office/powerpoint/2010/main" val="790057382"/>
              </p:ext>
            </p:extLst>
          </p:nvPr>
        </p:nvGraphicFramePr>
        <p:xfrm>
          <a:off x="6354564" y="4832740"/>
          <a:ext cx="1945375" cy="731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
        <p:nvSpPr>
          <p:cNvPr id="7" name="Content Placeholder 1"/>
          <p:cNvSpPr txBox="1">
            <a:spLocks/>
          </p:cNvSpPr>
          <p:nvPr/>
        </p:nvSpPr>
        <p:spPr bwMode="auto">
          <a:xfrm>
            <a:off x="678276" y="162592"/>
            <a:ext cx="7063357" cy="7842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defRPr sz="3200" kern="1200">
                <a:solidFill>
                  <a:schemeClr val="tx1"/>
                </a:solidFill>
                <a:latin typeface="+mn-lt"/>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pitchFamily="-65" charset="-128"/>
                <a:cs typeface="Geneva" pitchFamily="-109"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400" dirty="0" smtClean="0">
                <a:solidFill>
                  <a:srgbClr val="0099FF"/>
                </a:solidFill>
                <a:latin typeface="+mj-lt"/>
              </a:rPr>
              <a:t>Particulate matter: PM</a:t>
            </a:r>
            <a:r>
              <a:rPr lang="en-GB" sz="4400" baseline="-25000" dirty="0" smtClean="0">
                <a:solidFill>
                  <a:srgbClr val="0099FF"/>
                </a:solidFill>
                <a:latin typeface="+mj-lt"/>
              </a:rPr>
              <a:t>2.5</a:t>
            </a:r>
            <a:endParaRPr lang="en-GB" sz="4400" baseline="-25000" dirty="0">
              <a:solidFill>
                <a:srgbClr val="0099FF"/>
              </a:solidFill>
              <a:latin typeface="+mj-lt"/>
            </a:endParaRPr>
          </a:p>
        </p:txBody>
      </p:sp>
      <p:sp>
        <p:nvSpPr>
          <p:cNvPr id="8" name="TextBox 7"/>
          <p:cNvSpPr txBox="1"/>
          <p:nvPr/>
        </p:nvSpPr>
        <p:spPr>
          <a:xfrm>
            <a:off x="6354563" y="5822071"/>
            <a:ext cx="2504681" cy="291170"/>
          </a:xfrm>
          <a:prstGeom prst="rect">
            <a:avLst/>
          </a:prstGeom>
          <a:noFill/>
        </p:spPr>
        <p:txBody>
          <a:bodyPr wrap="square" rtlCol="0">
            <a:spAutoFit/>
          </a:bodyPr>
          <a:lstStyle/>
          <a:p>
            <a:r>
              <a:rPr lang="nb-NO" sz="1292" dirty="0">
                <a:latin typeface="Times New Roman" panose="02020603050405020304" pitchFamily="18" charset="0"/>
                <a:cs typeface="Times New Roman" panose="02020603050405020304" pitchFamily="18" charset="0"/>
              </a:rPr>
              <a:t>Source: </a:t>
            </a:r>
            <a:r>
              <a:rPr lang="nb-NO" sz="1292" dirty="0" smtClean="0">
                <a:latin typeface="Times New Roman" panose="02020603050405020304" pitchFamily="18" charset="0"/>
                <a:cs typeface="Times New Roman" panose="02020603050405020304" pitchFamily="18" charset="0"/>
              </a:rPr>
              <a:t>EEA Report 5/2015</a:t>
            </a:r>
            <a:endParaRPr lang="en-GB" sz="1292"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171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757117" y="1372107"/>
            <a:ext cx="7656634" cy="4589845"/>
          </a:xfrm>
        </p:spPr>
      </p:pic>
      <p:cxnSp>
        <p:nvCxnSpPr>
          <p:cNvPr id="7" name="Straight Connector 6"/>
          <p:cNvCxnSpPr/>
          <p:nvPr/>
        </p:nvCxnSpPr>
        <p:spPr>
          <a:xfrm>
            <a:off x="982678" y="3362531"/>
            <a:ext cx="7431072"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366628" y="2017200"/>
            <a:ext cx="7047122" cy="942437"/>
          </a:xfrm>
          <a:prstGeom prst="rect">
            <a:avLst/>
          </a:prstGeom>
          <a:noFill/>
        </p:spPr>
        <p:txBody>
          <a:bodyPr wrap="none" rtlCol="0">
            <a:spAutoFit/>
          </a:bodyPr>
          <a:lstStyle/>
          <a:p>
            <a:r>
              <a:rPr lang="en-GB" sz="2200" i="1" dirty="0" smtClean="0"/>
              <a:t>Based </a:t>
            </a:r>
            <a:r>
              <a:rPr lang="en-GB" sz="2200" i="1" dirty="0" smtClean="0"/>
              <a:t>on measurements at urban background stations</a:t>
            </a:r>
          </a:p>
          <a:p>
            <a:endParaRPr lang="en-GB" sz="1662" dirty="0" smtClean="0"/>
          </a:p>
          <a:p>
            <a:r>
              <a:rPr lang="en-GB" sz="1662" dirty="0" smtClean="0"/>
              <a:t>E</a:t>
            </a:r>
            <a:r>
              <a:rPr lang="en-GB" sz="1662" dirty="0" smtClean="0"/>
              <a:t>xposure </a:t>
            </a:r>
            <a:r>
              <a:rPr lang="en-GB" sz="1662" dirty="0"/>
              <a:t>concentration </a:t>
            </a:r>
            <a:r>
              <a:rPr lang="en-GB" sz="1662" dirty="0" smtClean="0"/>
              <a:t>obligation: 20 </a:t>
            </a:r>
            <a:r>
              <a:rPr lang="el-GR" sz="1662" dirty="0"/>
              <a:t>μ</a:t>
            </a:r>
            <a:r>
              <a:rPr lang="en-GB" sz="1662" dirty="0" smtClean="0"/>
              <a:t>g/m</a:t>
            </a:r>
            <a:r>
              <a:rPr lang="en-GB" sz="1662" baseline="30000" dirty="0" smtClean="0"/>
              <a:t>3</a:t>
            </a:r>
            <a:endParaRPr lang="en-GB" sz="1662"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
        <p:nvSpPr>
          <p:cNvPr id="10" name="Content Placeholder 1"/>
          <p:cNvSpPr txBox="1">
            <a:spLocks/>
          </p:cNvSpPr>
          <p:nvPr/>
        </p:nvSpPr>
        <p:spPr bwMode="auto">
          <a:xfrm>
            <a:off x="678276" y="402222"/>
            <a:ext cx="8070188" cy="7842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defRPr sz="3200" kern="1200">
                <a:solidFill>
                  <a:schemeClr val="tx1"/>
                </a:solidFill>
                <a:latin typeface="+mn-lt"/>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pitchFamily="-65" charset="-128"/>
                <a:cs typeface="Geneva" pitchFamily="-109"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400" dirty="0" smtClean="0">
                <a:solidFill>
                  <a:srgbClr val="0099FF"/>
                </a:solidFill>
                <a:latin typeface="+mj-lt"/>
              </a:rPr>
              <a:t>Average exposure indicator: PM</a:t>
            </a:r>
            <a:r>
              <a:rPr lang="en-GB" sz="4400" baseline="-25000" dirty="0" smtClean="0">
                <a:solidFill>
                  <a:srgbClr val="0099FF"/>
                </a:solidFill>
                <a:latin typeface="+mj-lt"/>
              </a:rPr>
              <a:t>2.5</a:t>
            </a:r>
            <a:endParaRPr lang="en-GB" sz="4400" baseline="-25000" dirty="0">
              <a:solidFill>
                <a:srgbClr val="0099FF"/>
              </a:solidFill>
              <a:latin typeface="+mj-lt"/>
            </a:endParaRPr>
          </a:p>
        </p:txBody>
      </p:sp>
      <p:sp>
        <p:nvSpPr>
          <p:cNvPr id="11" name="TextBox 10"/>
          <p:cNvSpPr txBox="1"/>
          <p:nvPr/>
        </p:nvSpPr>
        <p:spPr>
          <a:xfrm>
            <a:off x="2195736" y="6272959"/>
            <a:ext cx="2858164" cy="291170"/>
          </a:xfrm>
          <a:prstGeom prst="rect">
            <a:avLst/>
          </a:prstGeom>
          <a:noFill/>
        </p:spPr>
        <p:txBody>
          <a:bodyPr wrap="square" rtlCol="0">
            <a:spAutoFit/>
          </a:bodyPr>
          <a:lstStyle/>
          <a:p>
            <a:r>
              <a:rPr lang="nb-NO" sz="1292" dirty="0">
                <a:latin typeface="Times New Roman" panose="02020603050405020304" pitchFamily="18" charset="0"/>
                <a:cs typeface="Times New Roman" panose="02020603050405020304" pitchFamily="18" charset="0"/>
              </a:rPr>
              <a:t>Source: </a:t>
            </a:r>
            <a:r>
              <a:rPr lang="nb-NO" sz="1292" dirty="0" smtClean="0">
                <a:latin typeface="Times New Roman" panose="02020603050405020304" pitchFamily="18" charset="0"/>
                <a:cs typeface="Times New Roman" panose="02020603050405020304" pitchFamily="18" charset="0"/>
              </a:rPr>
              <a:t>EEA Report 5/2015</a:t>
            </a:r>
            <a:endParaRPr lang="en-GB" sz="1292"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123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00443" y="139012"/>
            <a:ext cx="5421438" cy="784233"/>
          </a:xfrm>
        </p:spPr>
        <p:txBody>
          <a:bodyPr/>
          <a:lstStyle/>
          <a:p>
            <a:r>
              <a:rPr lang="nb-NO" sz="4400" dirty="0" smtClean="0">
                <a:solidFill>
                  <a:srgbClr val="0099FF"/>
                </a:solidFill>
                <a:latin typeface="+mj-lt"/>
              </a:rPr>
              <a:t>Nitrogen </a:t>
            </a:r>
            <a:r>
              <a:rPr lang="nb-NO" sz="4400" dirty="0" err="1" smtClean="0">
                <a:solidFill>
                  <a:srgbClr val="0099FF"/>
                </a:solidFill>
                <a:latin typeface="+mj-lt"/>
              </a:rPr>
              <a:t>dioxide</a:t>
            </a:r>
            <a:r>
              <a:rPr lang="nb-NO" sz="4400" dirty="0" smtClean="0">
                <a:solidFill>
                  <a:srgbClr val="0099FF"/>
                </a:solidFill>
                <a:latin typeface="+mj-lt"/>
              </a:rPr>
              <a:t> - NO</a:t>
            </a:r>
            <a:r>
              <a:rPr lang="nb-NO" sz="4400" baseline="-25000" dirty="0" smtClean="0">
                <a:solidFill>
                  <a:srgbClr val="0099FF"/>
                </a:solidFill>
                <a:latin typeface="+mj-lt"/>
              </a:rPr>
              <a:t>2</a:t>
            </a:r>
            <a:endParaRPr lang="en-GB" sz="4400" baseline="-25000" dirty="0">
              <a:solidFill>
                <a:srgbClr val="0099FF"/>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45" y="1052736"/>
            <a:ext cx="7749613" cy="5805264"/>
          </a:xfrm>
          <a:prstGeom prst="rect">
            <a:avLst/>
          </a:prstGeom>
        </p:spPr>
      </p:pic>
      <p:graphicFrame>
        <p:nvGraphicFramePr>
          <p:cNvPr id="8" name="Diagram 7"/>
          <p:cNvGraphicFramePr/>
          <p:nvPr>
            <p:extLst>
              <p:ext uri="{D42A27DB-BD31-4B8C-83A1-F6EECF244321}">
                <p14:modId xmlns:p14="http://schemas.microsoft.com/office/powerpoint/2010/main" val="1092175504"/>
              </p:ext>
            </p:extLst>
          </p:nvPr>
        </p:nvGraphicFramePr>
        <p:xfrm>
          <a:off x="5821881" y="4693086"/>
          <a:ext cx="3216565" cy="122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901379" y="3432549"/>
            <a:ext cx="3057570" cy="1001556"/>
          </a:xfrm>
          <a:prstGeom prst="rect">
            <a:avLst/>
          </a:prstGeom>
          <a:noFill/>
        </p:spPr>
        <p:txBody>
          <a:bodyPr wrap="square" rtlCol="0">
            <a:spAutoFit/>
          </a:bodyPr>
          <a:lstStyle/>
          <a:p>
            <a:r>
              <a:rPr lang="nb-NO" sz="1477" i="1" dirty="0"/>
              <a:t>93% </a:t>
            </a:r>
            <a:r>
              <a:rPr lang="nb-NO" sz="1477" i="1" dirty="0" err="1"/>
              <a:t>of</a:t>
            </a:r>
            <a:r>
              <a:rPr lang="nb-NO" sz="1477" i="1" dirty="0"/>
              <a:t> </a:t>
            </a:r>
            <a:r>
              <a:rPr lang="nb-NO" sz="1477" i="1" dirty="0" err="1"/>
              <a:t>exceedances</a:t>
            </a:r>
            <a:r>
              <a:rPr lang="nb-NO" sz="1477" i="1" dirty="0"/>
              <a:t> </a:t>
            </a:r>
            <a:r>
              <a:rPr lang="nb-NO" sz="1477" i="1" dirty="0" err="1"/>
              <a:t>occur</a:t>
            </a:r>
            <a:r>
              <a:rPr lang="nb-NO" sz="1477" i="1" dirty="0"/>
              <a:t> at </a:t>
            </a:r>
            <a:r>
              <a:rPr lang="nb-NO" sz="1477" i="1" dirty="0" err="1"/>
              <a:t>traffic</a:t>
            </a:r>
            <a:r>
              <a:rPr lang="nb-NO" sz="1477" i="1" dirty="0"/>
              <a:t> </a:t>
            </a:r>
            <a:r>
              <a:rPr lang="nb-NO" sz="1477" i="1" dirty="0" err="1" smtClean="0"/>
              <a:t>stations</a:t>
            </a:r>
            <a:endParaRPr lang="nb-NO" sz="1477" i="1" dirty="0" smtClean="0"/>
          </a:p>
          <a:p>
            <a:pPr marL="285750" indent="-285750">
              <a:buFont typeface="Wingdings" panose="05000000000000000000" pitchFamily="2" charset="2"/>
              <a:buChar char="Ø"/>
            </a:pPr>
            <a:r>
              <a:rPr lang="nb-NO" sz="1477" i="1" dirty="0" smtClean="0"/>
              <a:t>Station </a:t>
            </a:r>
            <a:r>
              <a:rPr lang="nb-NO" sz="1477" i="1" dirty="0" err="1" smtClean="0"/>
              <a:t>classification</a:t>
            </a:r>
            <a:r>
              <a:rPr lang="nb-NO" sz="1477" i="1" dirty="0" smtClean="0"/>
              <a:t> is </a:t>
            </a:r>
            <a:r>
              <a:rPr lang="nb-NO" sz="1477" i="1" dirty="0" err="1" smtClean="0"/>
              <a:t>key</a:t>
            </a:r>
            <a:r>
              <a:rPr lang="nb-NO" sz="1477" i="1" dirty="0" smtClean="0"/>
              <a:t>!</a:t>
            </a:r>
          </a:p>
          <a:p>
            <a:pPr marL="285750" indent="-285750">
              <a:buFont typeface="Wingdings" panose="05000000000000000000" pitchFamily="2" charset="2"/>
              <a:buChar char="Ø"/>
            </a:pPr>
            <a:r>
              <a:rPr lang="nb-NO" sz="1477" i="1" dirty="0" err="1" smtClean="0"/>
              <a:t>Good</a:t>
            </a:r>
            <a:r>
              <a:rPr lang="nb-NO" sz="1477" i="1" dirty="0" smtClean="0"/>
              <a:t> metadata</a:t>
            </a:r>
            <a:endParaRPr lang="en-GB" sz="1477" i="1"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
        <p:nvSpPr>
          <p:cNvPr id="9" name="TextBox 8"/>
          <p:cNvSpPr txBox="1"/>
          <p:nvPr/>
        </p:nvSpPr>
        <p:spPr>
          <a:xfrm>
            <a:off x="6001081" y="5949754"/>
            <a:ext cx="2858164" cy="291170"/>
          </a:xfrm>
          <a:prstGeom prst="rect">
            <a:avLst/>
          </a:prstGeom>
          <a:noFill/>
        </p:spPr>
        <p:txBody>
          <a:bodyPr wrap="square" rtlCol="0">
            <a:spAutoFit/>
          </a:bodyPr>
          <a:lstStyle/>
          <a:p>
            <a:r>
              <a:rPr lang="nb-NO" sz="1292" dirty="0">
                <a:latin typeface="Times New Roman" panose="02020603050405020304" pitchFamily="18" charset="0"/>
                <a:cs typeface="Times New Roman" panose="02020603050405020304" pitchFamily="18" charset="0"/>
              </a:rPr>
              <a:t>Source: </a:t>
            </a:r>
            <a:r>
              <a:rPr lang="nb-NO" sz="1292" dirty="0" smtClean="0">
                <a:latin typeface="Times New Roman" panose="02020603050405020304" pitchFamily="18" charset="0"/>
                <a:cs typeface="Times New Roman" panose="02020603050405020304" pitchFamily="18" charset="0"/>
              </a:rPr>
              <a:t>EEA Report 5/2015</a:t>
            </a:r>
            <a:endParaRPr lang="en-GB" sz="1292"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9268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606130" y="95137"/>
            <a:ext cx="5800447" cy="784233"/>
          </a:xfrm>
        </p:spPr>
        <p:txBody>
          <a:bodyPr/>
          <a:lstStyle/>
          <a:p>
            <a:r>
              <a:rPr lang="nb-NO" sz="4400" dirty="0" err="1">
                <a:solidFill>
                  <a:srgbClr val="0099FF"/>
                </a:solidFill>
                <a:latin typeface="+mj-lt"/>
              </a:rPr>
              <a:t>Ozone</a:t>
            </a:r>
            <a:r>
              <a:rPr lang="nb-NO" sz="4400" dirty="0">
                <a:solidFill>
                  <a:srgbClr val="0099FF"/>
                </a:solidFill>
                <a:latin typeface="+mj-lt"/>
              </a:rPr>
              <a:t> – human </a:t>
            </a:r>
            <a:r>
              <a:rPr lang="nb-NO" sz="4400" dirty="0" err="1">
                <a:solidFill>
                  <a:srgbClr val="0099FF"/>
                </a:solidFill>
                <a:latin typeface="+mj-lt"/>
              </a:rPr>
              <a:t>health</a:t>
            </a:r>
            <a:endParaRPr lang="en-GB" sz="4400" dirty="0">
              <a:solidFill>
                <a:srgbClr val="0099FF"/>
              </a:solidFill>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6" y="957694"/>
            <a:ext cx="7902577" cy="5900306"/>
          </a:xfrm>
          <a:prstGeom prst="rect">
            <a:avLst/>
          </a:prstGeom>
        </p:spPr>
      </p:pic>
      <p:graphicFrame>
        <p:nvGraphicFramePr>
          <p:cNvPr id="7" name="Diagram 6"/>
          <p:cNvGraphicFramePr/>
          <p:nvPr>
            <p:extLst>
              <p:ext uri="{D42A27DB-BD31-4B8C-83A1-F6EECF244321}">
                <p14:modId xmlns:p14="http://schemas.microsoft.com/office/powerpoint/2010/main" val="479045172"/>
              </p:ext>
            </p:extLst>
          </p:nvPr>
        </p:nvGraphicFramePr>
        <p:xfrm>
          <a:off x="6169593" y="4167226"/>
          <a:ext cx="2646655" cy="1329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
        <p:nvSpPr>
          <p:cNvPr id="8" name="TextBox 7"/>
          <p:cNvSpPr txBox="1"/>
          <p:nvPr/>
        </p:nvSpPr>
        <p:spPr>
          <a:xfrm>
            <a:off x="6169593" y="5577239"/>
            <a:ext cx="2858164" cy="291170"/>
          </a:xfrm>
          <a:prstGeom prst="rect">
            <a:avLst/>
          </a:prstGeom>
          <a:noFill/>
        </p:spPr>
        <p:txBody>
          <a:bodyPr wrap="square" rtlCol="0">
            <a:spAutoFit/>
          </a:bodyPr>
          <a:lstStyle/>
          <a:p>
            <a:r>
              <a:rPr lang="nb-NO" sz="1292" dirty="0">
                <a:latin typeface="Times New Roman" panose="02020603050405020304" pitchFamily="18" charset="0"/>
                <a:cs typeface="Times New Roman" panose="02020603050405020304" pitchFamily="18" charset="0"/>
              </a:rPr>
              <a:t>Source: </a:t>
            </a:r>
            <a:r>
              <a:rPr lang="nb-NO" sz="1292" dirty="0" smtClean="0">
                <a:latin typeface="Times New Roman" panose="02020603050405020304" pitchFamily="18" charset="0"/>
                <a:cs typeface="Times New Roman" panose="02020603050405020304" pitchFamily="18" charset="0"/>
              </a:rPr>
              <a:t>EEA Report 5/2015</a:t>
            </a:r>
            <a:endParaRPr lang="en-GB" sz="1292"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2529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0" y="889562"/>
            <a:ext cx="8427198" cy="5796415"/>
          </a:xfrm>
          <a:prstGeom prst="rect">
            <a:avLst/>
          </a:prstGeom>
        </p:spPr>
      </p:pic>
      <p:graphicFrame>
        <p:nvGraphicFramePr>
          <p:cNvPr id="6" name="Diagram 5"/>
          <p:cNvGraphicFramePr/>
          <p:nvPr>
            <p:extLst/>
          </p:nvPr>
        </p:nvGraphicFramePr>
        <p:xfrm>
          <a:off x="5436096" y="4426034"/>
          <a:ext cx="3604879" cy="1138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417792" y="5670222"/>
            <a:ext cx="2858164" cy="291170"/>
          </a:xfrm>
          <a:prstGeom prst="rect">
            <a:avLst/>
          </a:prstGeom>
          <a:noFill/>
        </p:spPr>
        <p:txBody>
          <a:bodyPr wrap="square" rtlCol="0">
            <a:spAutoFit/>
          </a:bodyPr>
          <a:lstStyle/>
          <a:p>
            <a:r>
              <a:rPr lang="nb-NO" sz="1292" dirty="0">
                <a:latin typeface="Times New Roman" panose="02020603050405020304" pitchFamily="18" charset="0"/>
                <a:cs typeface="Times New Roman" panose="02020603050405020304" pitchFamily="18" charset="0"/>
              </a:rPr>
              <a:t>Source: ETC/ACM TP 2014/4</a:t>
            </a:r>
            <a:endParaRPr lang="en-GB" sz="1292"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9593" y="6174000"/>
            <a:ext cx="2974407" cy="684000"/>
          </a:xfrm>
          <a:prstGeom prst="rect">
            <a:avLst/>
          </a:prstGeom>
        </p:spPr>
      </p:pic>
      <p:sp>
        <p:nvSpPr>
          <p:cNvPr id="9" name="Content Placeholder 1"/>
          <p:cNvSpPr txBox="1">
            <a:spLocks/>
          </p:cNvSpPr>
          <p:nvPr/>
        </p:nvSpPr>
        <p:spPr bwMode="auto">
          <a:xfrm>
            <a:off x="755576" y="188640"/>
            <a:ext cx="5800447" cy="7842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defRPr sz="3200" kern="1200">
                <a:solidFill>
                  <a:schemeClr val="tx1"/>
                </a:solidFill>
                <a:latin typeface="+mn-lt"/>
                <a:ea typeface="Geneva" pitchFamily="-65" charset="-128"/>
                <a:cs typeface="Geneva"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pitchFamily="-65" charset="-128"/>
                <a:cs typeface="Geneva" pitchFamily="-109"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4400" dirty="0" err="1" smtClean="0">
                <a:solidFill>
                  <a:srgbClr val="0099FF"/>
                </a:solidFill>
                <a:latin typeface="+mj-lt"/>
              </a:rPr>
              <a:t>Ozone</a:t>
            </a:r>
            <a:r>
              <a:rPr lang="nb-NO" sz="4400" dirty="0" smtClean="0">
                <a:solidFill>
                  <a:srgbClr val="0099FF"/>
                </a:solidFill>
                <a:latin typeface="+mj-lt"/>
              </a:rPr>
              <a:t> – </a:t>
            </a:r>
            <a:r>
              <a:rPr lang="nb-NO" sz="4400" dirty="0" err="1" smtClean="0">
                <a:solidFill>
                  <a:srgbClr val="0099FF"/>
                </a:solidFill>
                <a:latin typeface="+mj-lt"/>
              </a:rPr>
              <a:t>crops</a:t>
            </a:r>
            <a:endParaRPr lang="en-GB" sz="4400" dirty="0">
              <a:solidFill>
                <a:srgbClr val="0099FF"/>
              </a:solidFill>
              <a:latin typeface="+mj-lt"/>
            </a:endParaRPr>
          </a:p>
        </p:txBody>
      </p:sp>
    </p:spTree>
    <p:extLst>
      <p:ext uri="{BB962C8B-B14F-4D97-AF65-F5344CB8AC3E}">
        <p14:creationId xmlns:p14="http://schemas.microsoft.com/office/powerpoint/2010/main" val="2537753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sjons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Presentasjonsmal</Template>
  <TotalTime>9746</TotalTime>
  <Words>1028</Words>
  <Application>Microsoft Office PowerPoint</Application>
  <PresentationFormat>On-screen Show (4:3)</PresentationFormat>
  <Paragraphs>219</Paragraphs>
  <Slides>26</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ＭＳ Ｐゴシック</vt:lpstr>
      <vt:lpstr>Arial</vt:lpstr>
      <vt:lpstr>Calibri</vt:lpstr>
      <vt:lpstr>Geneva</vt:lpstr>
      <vt:lpstr>Iskoola Pota</vt:lpstr>
      <vt:lpstr>Lucida Grande</vt:lpstr>
      <vt:lpstr>Slate Sans</vt:lpstr>
      <vt:lpstr>Times New Roman</vt:lpstr>
      <vt:lpstr>Wingdings</vt:lpstr>
      <vt:lpstr>Presentasjonsmal</vt:lpstr>
      <vt:lpstr>Use of in-situ data for air quality assessment  The future of AQ monitoring for  forecasting and policy support      </vt:lpstr>
      <vt:lpstr>EEA Annual Air Quality Report</vt:lpstr>
      <vt:lpstr>EEA Annual Air Quality Report  based on EIONET air quality in situ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 analysis:     Longterm series unique to in situ</vt:lpstr>
      <vt:lpstr>The future of AQ monitoring for forecasting and planning activities </vt:lpstr>
      <vt:lpstr>Forecasting  activities</vt:lpstr>
      <vt:lpstr>Use of the forecasting skills to assess future emission reduction scenarios </vt:lpstr>
      <vt:lpstr>Routines to identify long transport episodes in NRT (in-situ measurements, models, satellite data)</vt:lpstr>
      <vt:lpstr>PowerPoint Presentation</vt:lpstr>
      <vt:lpstr>PowerPoint Presentation</vt:lpstr>
      <vt:lpstr>Future of AQ monitoring Will we measure the same components ?</vt:lpstr>
      <vt:lpstr>Future of AQ monitoring Will we measure with the same instruments ?</vt:lpstr>
      <vt:lpstr>Nowcasting activitivies  Use of microsensors (e.g. CITISENSE)</vt:lpstr>
      <vt:lpstr>Future AQ monitoring Will we measure in the same networks ?</vt:lpstr>
      <vt:lpstr>Future of AQ monitoring Will we have the same models?</vt:lpstr>
      <vt:lpstr>Future of AQ monitoring Will we have the same emissions?</vt:lpstr>
      <vt:lpstr> Air quality in situ data</vt:lpstr>
      <vt:lpstr>In 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Leonor Tarrason</dc:creator>
  <cp:lastModifiedBy>Cristina Guerreiro</cp:lastModifiedBy>
  <cp:revision>142</cp:revision>
  <dcterms:created xsi:type="dcterms:W3CDTF">2009-11-03T12:49:35Z</dcterms:created>
  <dcterms:modified xsi:type="dcterms:W3CDTF">2016-10-12T05:45:58Z</dcterms:modified>
</cp:coreProperties>
</file>